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60" r:id="rId1"/>
    <p:sldMasterId id="2147483663" r:id="rId2"/>
  </p:sldMasterIdLst>
  <p:notesMasterIdLst>
    <p:notesMasterId r:id="rId18"/>
  </p:notesMasterIdLst>
  <p:handoutMasterIdLst>
    <p:handoutMasterId r:id="rId19"/>
  </p:handoutMasterIdLst>
  <p:sldIdLst>
    <p:sldId id="256" r:id="rId3"/>
    <p:sldId id="267" r:id="rId4"/>
    <p:sldId id="259" r:id="rId5"/>
    <p:sldId id="268" r:id="rId6"/>
    <p:sldId id="269" r:id="rId7"/>
    <p:sldId id="280" r:id="rId8"/>
    <p:sldId id="270" r:id="rId9"/>
    <p:sldId id="271" r:id="rId10"/>
    <p:sldId id="277" r:id="rId11"/>
    <p:sldId id="278" r:id="rId12"/>
    <p:sldId id="273" r:id="rId13"/>
    <p:sldId id="274" r:id="rId14"/>
    <p:sldId id="275" r:id="rId15"/>
    <p:sldId id="276" r:id="rId16"/>
    <p:sldId id="279" r:id="rId17"/>
  </p:sldIdLst>
  <p:sldSz cx="9144000" cy="6858000" type="screen4x3"/>
  <p:notesSz cx="6805613" cy="9939338"/>
  <p:defaultTextStyle>
    <a:defPPr>
      <a:defRPr lang="ja-JP"/>
    </a:defPPr>
    <a:lvl1pPr algn="l" rtl="0" fontAlgn="base">
      <a:spcBef>
        <a:spcPct val="0"/>
      </a:spcBef>
      <a:spcAft>
        <a:spcPct val="0"/>
      </a:spcAft>
      <a:defRPr kumimoji="1" sz="2400" kern="1200">
        <a:solidFill>
          <a:schemeClr val="tx1"/>
        </a:solidFill>
        <a:latin typeface="Times New Roman" pitchFamily="18" charset="0"/>
        <a:ea typeface="ＭＳ Ｐゴシック" pitchFamily="50" charset="-128"/>
        <a:cs typeface="+mn-cs"/>
      </a:defRPr>
    </a:lvl1pPr>
    <a:lvl2pPr marL="457200" algn="l" rtl="0" fontAlgn="base">
      <a:spcBef>
        <a:spcPct val="0"/>
      </a:spcBef>
      <a:spcAft>
        <a:spcPct val="0"/>
      </a:spcAft>
      <a:defRPr kumimoji="1" sz="2400" kern="1200">
        <a:solidFill>
          <a:schemeClr val="tx1"/>
        </a:solidFill>
        <a:latin typeface="Times New Roman" pitchFamily="18" charset="0"/>
        <a:ea typeface="ＭＳ Ｐゴシック" pitchFamily="50" charset="-128"/>
        <a:cs typeface="+mn-cs"/>
      </a:defRPr>
    </a:lvl2pPr>
    <a:lvl3pPr marL="914400" algn="l" rtl="0" fontAlgn="base">
      <a:spcBef>
        <a:spcPct val="0"/>
      </a:spcBef>
      <a:spcAft>
        <a:spcPct val="0"/>
      </a:spcAft>
      <a:defRPr kumimoji="1" sz="2400" kern="1200">
        <a:solidFill>
          <a:schemeClr val="tx1"/>
        </a:solidFill>
        <a:latin typeface="Times New Roman" pitchFamily="18" charset="0"/>
        <a:ea typeface="ＭＳ Ｐゴシック" pitchFamily="50" charset="-128"/>
        <a:cs typeface="+mn-cs"/>
      </a:defRPr>
    </a:lvl3pPr>
    <a:lvl4pPr marL="1371600" algn="l" rtl="0" fontAlgn="base">
      <a:spcBef>
        <a:spcPct val="0"/>
      </a:spcBef>
      <a:spcAft>
        <a:spcPct val="0"/>
      </a:spcAft>
      <a:defRPr kumimoji="1" sz="2400" kern="1200">
        <a:solidFill>
          <a:schemeClr val="tx1"/>
        </a:solidFill>
        <a:latin typeface="Times New Roman" pitchFamily="18" charset="0"/>
        <a:ea typeface="ＭＳ Ｐゴシック" pitchFamily="50" charset="-128"/>
        <a:cs typeface="+mn-cs"/>
      </a:defRPr>
    </a:lvl4pPr>
    <a:lvl5pPr marL="1828800" algn="l" rtl="0" fontAlgn="base">
      <a:spcBef>
        <a:spcPct val="0"/>
      </a:spcBef>
      <a:spcAft>
        <a:spcPct val="0"/>
      </a:spcAft>
      <a:defRPr kumimoji="1" sz="2400" kern="1200">
        <a:solidFill>
          <a:schemeClr val="tx1"/>
        </a:solidFill>
        <a:latin typeface="Times New Roman" pitchFamily="18" charset="0"/>
        <a:ea typeface="ＭＳ Ｐゴシック" pitchFamily="50" charset="-128"/>
        <a:cs typeface="+mn-cs"/>
      </a:defRPr>
    </a:lvl5pPr>
    <a:lvl6pPr marL="2286000" algn="l" defTabSz="914400" rtl="0" eaLnBrk="1" latinLnBrk="0" hangingPunct="1">
      <a:defRPr kumimoji="1" sz="2400" kern="1200">
        <a:solidFill>
          <a:schemeClr val="tx1"/>
        </a:solidFill>
        <a:latin typeface="Times New Roman" pitchFamily="18" charset="0"/>
        <a:ea typeface="ＭＳ Ｐゴシック" pitchFamily="50" charset="-128"/>
        <a:cs typeface="+mn-cs"/>
      </a:defRPr>
    </a:lvl6pPr>
    <a:lvl7pPr marL="2743200" algn="l" defTabSz="914400" rtl="0" eaLnBrk="1" latinLnBrk="0" hangingPunct="1">
      <a:defRPr kumimoji="1" sz="2400" kern="1200">
        <a:solidFill>
          <a:schemeClr val="tx1"/>
        </a:solidFill>
        <a:latin typeface="Times New Roman" pitchFamily="18" charset="0"/>
        <a:ea typeface="ＭＳ Ｐゴシック" pitchFamily="50" charset="-128"/>
        <a:cs typeface="+mn-cs"/>
      </a:defRPr>
    </a:lvl7pPr>
    <a:lvl8pPr marL="3200400" algn="l" defTabSz="914400" rtl="0" eaLnBrk="1" latinLnBrk="0" hangingPunct="1">
      <a:defRPr kumimoji="1" sz="2400" kern="1200">
        <a:solidFill>
          <a:schemeClr val="tx1"/>
        </a:solidFill>
        <a:latin typeface="Times New Roman" pitchFamily="18" charset="0"/>
        <a:ea typeface="ＭＳ Ｐゴシック" pitchFamily="50" charset="-128"/>
        <a:cs typeface="+mn-cs"/>
      </a:defRPr>
    </a:lvl8pPr>
    <a:lvl9pPr marL="3657600" algn="l" defTabSz="914400" rtl="0" eaLnBrk="1" latinLnBrk="0" hangingPunct="1">
      <a:defRPr kumimoji="1" sz="2400" kern="1200">
        <a:solidFill>
          <a:schemeClr val="tx1"/>
        </a:solidFill>
        <a:latin typeface="Times New Roman" pitchFamily="18" charset="0"/>
        <a:ea typeface="ＭＳ Ｐゴシック" pitchFamily="50" charset="-128"/>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youkoba" initials="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C602"/>
    <a:srgbClr val="04C841"/>
    <a:srgbClr val="2000DE"/>
    <a:srgbClr val="009E47"/>
    <a:srgbClr val="FFCC66"/>
    <a:srgbClr val="FF0000"/>
    <a:srgbClr val="A5EE6E"/>
    <a:srgbClr val="FCF600"/>
    <a:srgbClr val="FFFF66"/>
    <a:srgbClr val="B41E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中間スタイル 1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597" autoAdjust="0"/>
    <p:restoredTop sz="99174" autoAdjust="0"/>
  </p:normalViewPr>
  <p:slideViewPr>
    <p:cSldViewPr>
      <p:cViewPr>
        <p:scale>
          <a:sx n="75" d="100"/>
          <a:sy n="75" d="100"/>
        </p:scale>
        <p:origin x="-2208" y="-426"/>
      </p:cViewPr>
      <p:guideLst>
        <p:guide orient="horz" pos="2160"/>
        <p:guide pos="2880"/>
      </p:guideLst>
    </p:cSldViewPr>
  </p:slideViewPr>
  <p:outlineViewPr>
    <p:cViewPr>
      <p:scale>
        <a:sx n="33" d="100"/>
        <a:sy n="33" d="100"/>
      </p:scale>
      <p:origin x="0" y="1986"/>
    </p:cViewPr>
  </p:outlineViewPr>
  <p:notesTextViewPr>
    <p:cViewPr>
      <p:scale>
        <a:sx n="1" d="1"/>
        <a:sy n="1" d="1"/>
      </p:scale>
      <p:origin x="0" y="0"/>
    </p:cViewPr>
  </p:notesTextViewPr>
  <p:sorterViewPr>
    <p:cViewPr>
      <p:scale>
        <a:sx n="100" d="100"/>
        <a:sy n="100" d="100"/>
      </p:scale>
      <p:origin x="0" y="0"/>
    </p:cViewPr>
  </p:sorterViewPr>
  <p:notesViewPr>
    <p:cSldViewPr>
      <p:cViewPr>
        <p:scale>
          <a:sx n="100" d="100"/>
          <a:sy n="100" d="100"/>
        </p:scale>
        <p:origin x="-2592" y="216"/>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54939" y="0"/>
            <a:ext cx="2949099" cy="496967"/>
          </a:xfrm>
          <a:prstGeom prst="rect">
            <a:avLst/>
          </a:prstGeom>
        </p:spPr>
        <p:txBody>
          <a:bodyPr vert="horz" lIns="91440" tIns="45720" rIns="91440" bIns="45720" rtlCol="0"/>
          <a:lstStyle>
            <a:lvl1pPr algn="r">
              <a:defRPr sz="1200"/>
            </a:lvl1pPr>
          </a:lstStyle>
          <a:p>
            <a:fld id="{A784E368-E434-4BCF-8FAD-0679841BA0B9}" type="datetimeFigureOut">
              <a:rPr kumimoji="1" lang="ja-JP" altLang="en-US" smtClean="0"/>
              <a:t>2012/12/20</a:t>
            </a:fld>
            <a:endParaRPr kumimoji="1" lang="ja-JP" altLang="en-US"/>
          </a:p>
        </p:txBody>
      </p:sp>
      <p:sp>
        <p:nvSpPr>
          <p:cNvPr id="4" name="フッター プレースホルダー 3"/>
          <p:cNvSpPr>
            <a:spLocks noGrp="1"/>
          </p:cNvSpPr>
          <p:nvPr>
            <p:ph type="ftr" sz="quarter" idx="2"/>
          </p:nvPr>
        </p:nvSpPr>
        <p:spPr>
          <a:xfrm>
            <a:off x="0" y="9440646"/>
            <a:ext cx="2949099" cy="49696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54939" y="9440646"/>
            <a:ext cx="2949099" cy="496967"/>
          </a:xfrm>
          <a:prstGeom prst="rect">
            <a:avLst/>
          </a:prstGeom>
        </p:spPr>
        <p:txBody>
          <a:bodyPr vert="horz" lIns="91440" tIns="45720" rIns="91440" bIns="45720" rtlCol="0" anchor="b"/>
          <a:lstStyle>
            <a:lvl1pPr algn="r">
              <a:defRPr sz="1200"/>
            </a:lvl1pPr>
          </a:lstStyle>
          <a:p>
            <a:fld id="{FEE4DFE3-96CF-42C8-9513-AED7B16CCEC5}" type="slidenum">
              <a:rPr kumimoji="1" lang="ja-JP" altLang="en-US" smtClean="0"/>
              <a:t>‹#›</a:t>
            </a:fld>
            <a:endParaRPr kumimoji="1" lang="ja-JP" altLang="en-US"/>
          </a:p>
        </p:txBody>
      </p:sp>
    </p:spTree>
    <p:extLst>
      <p:ext uri="{BB962C8B-B14F-4D97-AF65-F5344CB8AC3E}">
        <p14:creationId xmlns:p14="http://schemas.microsoft.com/office/powerpoint/2010/main" val="18136959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ltLang="ja-JP"/>
          </a:p>
        </p:txBody>
      </p:sp>
      <p:sp>
        <p:nvSpPr>
          <p:cNvPr id="5123" name="Rectangle 3"/>
          <p:cNvSpPr>
            <a:spLocks noGrp="1" noChangeArrowheads="1"/>
          </p:cNvSpPr>
          <p:nvPr>
            <p:ph type="dt" idx="1"/>
          </p:nvPr>
        </p:nvSpPr>
        <p:spPr bwMode="auto">
          <a:xfrm>
            <a:off x="3856514"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ja-JP"/>
          </a:p>
        </p:txBody>
      </p:sp>
      <p:sp>
        <p:nvSpPr>
          <p:cNvPr id="5124" name="Rectangle 4"/>
          <p:cNvSpPr>
            <a:spLocks noGrp="1" noRot="1" noChangeAspect="1" noChangeArrowheads="1" noTextEdit="1"/>
          </p:cNvSpPr>
          <p:nvPr>
            <p:ph type="sldImg" idx="2"/>
          </p:nvPr>
        </p:nvSpPr>
        <p:spPr bwMode="auto">
          <a:xfrm>
            <a:off x="920750" y="746125"/>
            <a:ext cx="4965700" cy="3725863"/>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907415" y="4721186"/>
            <a:ext cx="4990783" cy="4472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5126" name="Rectangle 6"/>
          <p:cNvSpPr>
            <a:spLocks noGrp="1" noChangeArrowheads="1"/>
          </p:cNvSpPr>
          <p:nvPr>
            <p:ph type="ftr" sz="quarter" idx="4"/>
          </p:nvPr>
        </p:nvSpPr>
        <p:spPr bwMode="auto">
          <a:xfrm>
            <a:off x="0" y="9442371"/>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ja-JP"/>
          </a:p>
        </p:txBody>
      </p:sp>
      <p:sp>
        <p:nvSpPr>
          <p:cNvPr id="5127" name="Rectangle 7"/>
          <p:cNvSpPr>
            <a:spLocks noGrp="1" noChangeArrowheads="1"/>
          </p:cNvSpPr>
          <p:nvPr>
            <p:ph type="sldNum" sz="quarter" idx="5"/>
          </p:nvPr>
        </p:nvSpPr>
        <p:spPr bwMode="auto">
          <a:xfrm>
            <a:off x="3856514" y="9442371"/>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8852B78D-E4E5-4D06-B30F-8E3E73FA1365}" type="slidenum">
              <a:rPr lang="en-US" altLang="ja-JP"/>
              <a:pPr/>
              <a:t>‹#›</a:t>
            </a:fld>
            <a:endParaRPr lang="en-US" altLang="ja-JP"/>
          </a:p>
        </p:txBody>
      </p:sp>
    </p:spTree>
    <p:extLst>
      <p:ext uri="{BB962C8B-B14F-4D97-AF65-F5344CB8AC3E}">
        <p14:creationId xmlns:p14="http://schemas.microsoft.com/office/powerpoint/2010/main" val="140507226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Times New Roman" pitchFamily="18" charset="0"/>
        <a:ea typeface="ＭＳ Ｐ明朝" pitchFamily="18" charset="-128"/>
        <a:cs typeface="+mn-cs"/>
      </a:defRPr>
    </a:lvl1pPr>
    <a:lvl2pPr marL="457200" algn="l" rtl="0" fontAlgn="base">
      <a:spcBef>
        <a:spcPct val="30000"/>
      </a:spcBef>
      <a:spcAft>
        <a:spcPct val="0"/>
      </a:spcAft>
      <a:defRPr kumimoji="1" sz="1200" kern="1200">
        <a:solidFill>
          <a:schemeClr val="tx1"/>
        </a:solidFill>
        <a:latin typeface="Times New Roman" pitchFamily="18" charset="0"/>
        <a:ea typeface="ＭＳ Ｐ明朝" pitchFamily="18" charset="-128"/>
        <a:cs typeface="+mn-cs"/>
      </a:defRPr>
    </a:lvl2pPr>
    <a:lvl3pPr marL="914400" algn="l" rtl="0" fontAlgn="base">
      <a:spcBef>
        <a:spcPct val="30000"/>
      </a:spcBef>
      <a:spcAft>
        <a:spcPct val="0"/>
      </a:spcAft>
      <a:defRPr kumimoji="1" sz="1200" kern="1200">
        <a:solidFill>
          <a:schemeClr val="tx1"/>
        </a:solidFill>
        <a:latin typeface="Times New Roman" pitchFamily="18" charset="0"/>
        <a:ea typeface="ＭＳ Ｐ明朝" pitchFamily="18" charset="-128"/>
        <a:cs typeface="+mn-cs"/>
      </a:defRPr>
    </a:lvl3pPr>
    <a:lvl4pPr marL="1371600" algn="l" rtl="0" fontAlgn="base">
      <a:spcBef>
        <a:spcPct val="30000"/>
      </a:spcBef>
      <a:spcAft>
        <a:spcPct val="0"/>
      </a:spcAft>
      <a:defRPr kumimoji="1" sz="1200" kern="1200">
        <a:solidFill>
          <a:schemeClr val="tx1"/>
        </a:solidFill>
        <a:latin typeface="Times New Roman" pitchFamily="18" charset="0"/>
        <a:ea typeface="ＭＳ Ｐ明朝" pitchFamily="18" charset="-128"/>
        <a:cs typeface="+mn-cs"/>
      </a:defRPr>
    </a:lvl4pPr>
    <a:lvl5pPr marL="1828800" algn="l" rtl="0" fontAlgn="base">
      <a:spcBef>
        <a:spcPct val="30000"/>
      </a:spcBef>
      <a:spcAft>
        <a:spcPct val="0"/>
      </a:spcAft>
      <a:defRPr kumimoji="1" sz="1200" kern="1200">
        <a:solidFill>
          <a:schemeClr val="tx1"/>
        </a:solidFill>
        <a:latin typeface="Times New Roman" pitchFamily="18"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5A4799-DEE6-4108-AA6B-991E09CDC1D6}" type="slidenum">
              <a:rPr lang="en-US" altLang="ja-JP"/>
              <a:pPr/>
              <a:t>0</a:t>
            </a:fld>
            <a:endParaRPr lang="en-US" altLang="ja-JP"/>
          </a:p>
        </p:txBody>
      </p:sp>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p:txBody>
          <a:bodyPr/>
          <a:lstStyle/>
          <a:p>
            <a:r>
              <a:rPr lang="ja-JP" altLang="en-US" dirty="0" smtClean="0"/>
              <a:t>それでは、知能機械システム研究室の生田目祥吾が「測域センサと画像処理を併用した移動ロボットの自立移動に関する</a:t>
            </a:r>
            <a:r>
              <a:rPr lang="ja-JP" altLang="en-US" dirty="0"/>
              <a:t>研究</a:t>
            </a:r>
            <a:r>
              <a:rPr lang="ja-JP" altLang="en-US" dirty="0" smtClean="0"/>
              <a:t>」というテーマで発表をさせていただきます。</a:t>
            </a:r>
            <a:endParaRPr lang="ja-JP" altLang="ja-JP"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12BBEA-5469-4448-AFBB-3ACF8F46AF08}" type="slidenum">
              <a:rPr lang="en-US" altLang="ja-JP"/>
              <a:pPr/>
              <a:t>10</a:t>
            </a:fld>
            <a:endParaRPr lang="en-US" altLang="ja-JP"/>
          </a:p>
        </p:txBody>
      </p:sp>
      <p:sp>
        <p:nvSpPr>
          <p:cNvPr id="7170" name="Rectangle 2"/>
          <p:cNvSpPr>
            <a:spLocks noGrp="1" noRot="1" noChangeAspect="1" noChangeArrowheads="1" noTextEdit="1"/>
          </p:cNvSpPr>
          <p:nvPr>
            <p:ph type="sldImg"/>
          </p:nvPr>
        </p:nvSpPr>
        <p:spPr>
          <a:ln/>
        </p:spPr>
      </p:sp>
      <p:sp>
        <p:nvSpPr>
          <p:cNvPr id="7171" name="Rectangle 3"/>
          <p:cNvSpPr>
            <a:spLocks noGrp="1" noChangeArrowheads="1"/>
          </p:cNvSpPr>
          <p:nvPr>
            <p:ph type="body" idx="1"/>
          </p:nvPr>
        </p:nvSpPr>
        <p:spPr/>
        <p:txBody>
          <a:bodyPr/>
          <a:lstStyle/>
          <a:p>
            <a:r>
              <a:rPr lang="ja-JP" altLang="en-US" dirty="0"/>
              <a:t>しかし、</a:t>
            </a:r>
            <a:r>
              <a:rPr lang="ja-JP" altLang="en-US" dirty="0" smtClean="0"/>
              <a:t>車輪式ロボット問題としまして</a:t>
            </a:r>
            <a:endParaRPr lang="en-US" altLang="ja-JP" dirty="0" smtClean="0"/>
          </a:p>
          <a:p>
            <a:r>
              <a:rPr lang="ja-JP" altLang="en-US" dirty="0" smtClean="0"/>
              <a:t>車輪と床面の滑りなどによって生じる移動誤差の存在があります</a:t>
            </a:r>
            <a:endParaRPr lang="en-US" altLang="ja-JP" dirty="0" smtClean="0"/>
          </a:p>
          <a:p>
            <a:r>
              <a:rPr lang="ja-JP" altLang="en-US" dirty="0" smtClean="0"/>
              <a:t>これに対して既存の研究では</a:t>
            </a:r>
            <a:r>
              <a:rPr lang="en-US" altLang="ja-JP" dirty="0" smtClean="0"/>
              <a:t>RFID</a:t>
            </a:r>
            <a:r>
              <a:rPr lang="ja-JP" altLang="en-US" dirty="0" smtClean="0"/>
              <a:t>や天井カメラを用いてロボットの位置を計測し，誤差を補正するといった手法が存在しますが、</a:t>
            </a:r>
            <a:endParaRPr lang="en-US" altLang="ja-JP" dirty="0" smtClean="0"/>
          </a:p>
          <a:p>
            <a:r>
              <a:rPr lang="ja-JP" altLang="en-US" dirty="0" smtClean="0"/>
              <a:t>これらの手法ではロボット用に環境を整備する必要があるために、人間との共存という面では非常に難しいのが現状です。</a:t>
            </a:r>
            <a:endParaRPr lang="en-US" altLang="ja-JP" dirty="0" smtClean="0"/>
          </a:p>
          <a:p>
            <a:r>
              <a:rPr lang="ja-JP" altLang="en-US" dirty="0" smtClean="0"/>
              <a:t>そこで、本研究のでは人の生活環境を大きく変化させることなくロボットの位置計測を行い，自律移動を実現するということを目的とします．</a:t>
            </a:r>
            <a:endParaRPr lang="en-US" altLang="ja-JP"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12BBEA-5469-4448-AFBB-3ACF8F46AF08}" type="slidenum">
              <a:rPr lang="en-US" altLang="ja-JP"/>
              <a:pPr/>
              <a:t>11</a:t>
            </a:fld>
            <a:endParaRPr lang="en-US" altLang="ja-JP"/>
          </a:p>
        </p:txBody>
      </p:sp>
      <p:sp>
        <p:nvSpPr>
          <p:cNvPr id="7170" name="Rectangle 2"/>
          <p:cNvSpPr>
            <a:spLocks noGrp="1" noRot="1" noChangeAspect="1" noChangeArrowheads="1" noTextEdit="1"/>
          </p:cNvSpPr>
          <p:nvPr>
            <p:ph type="sldImg"/>
          </p:nvPr>
        </p:nvSpPr>
        <p:spPr>
          <a:ln/>
        </p:spPr>
      </p:sp>
      <p:sp>
        <p:nvSpPr>
          <p:cNvPr id="7171" name="Rectangle 3"/>
          <p:cNvSpPr>
            <a:spLocks noGrp="1" noChangeArrowheads="1"/>
          </p:cNvSpPr>
          <p:nvPr>
            <p:ph type="body" idx="1"/>
          </p:nvPr>
        </p:nvSpPr>
        <p:spPr/>
        <p:txBody>
          <a:bodyPr/>
          <a:lstStyle/>
          <a:p>
            <a:r>
              <a:rPr lang="ja-JP" altLang="en-US" dirty="0"/>
              <a:t>しかし、</a:t>
            </a:r>
            <a:r>
              <a:rPr lang="ja-JP" altLang="en-US" dirty="0" smtClean="0"/>
              <a:t>車輪式ロボット問題としまして</a:t>
            </a:r>
            <a:endParaRPr lang="en-US" altLang="ja-JP" dirty="0" smtClean="0"/>
          </a:p>
          <a:p>
            <a:r>
              <a:rPr lang="ja-JP" altLang="en-US" dirty="0" smtClean="0"/>
              <a:t>車輪と床面の滑りなどによって生じる移動誤差の存在があります</a:t>
            </a:r>
            <a:endParaRPr lang="en-US" altLang="ja-JP" dirty="0" smtClean="0"/>
          </a:p>
          <a:p>
            <a:r>
              <a:rPr lang="ja-JP" altLang="en-US" dirty="0" smtClean="0"/>
              <a:t>これに対して既存の研究では</a:t>
            </a:r>
            <a:r>
              <a:rPr lang="en-US" altLang="ja-JP" dirty="0" smtClean="0"/>
              <a:t>RFID</a:t>
            </a:r>
            <a:r>
              <a:rPr lang="ja-JP" altLang="en-US" dirty="0" smtClean="0"/>
              <a:t>や天井カメラを用いてロボットの位置を計測し，誤差を補正するといった手法が存在しますが、</a:t>
            </a:r>
            <a:endParaRPr lang="en-US" altLang="ja-JP" dirty="0" smtClean="0"/>
          </a:p>
          <a:p>
            <a:r>
              <a:rPr lang="ja-JP" altLang="en-US" dirty="0" smtClean="0"/>
              <a:t>これらの手法ではロボット用に環境を整備する必要があるために、人間との共存という面では非常に難しいのが現状です。</a:t>
            </a:r>
            <a:endParaRPr lang="en-US" altLang="ja-JP" dirty="0" smtClean="0"/>
          </a:p>
          <a:p>
            <a:r>
              <a:rPr lang="ja-JP" altLang="en-US" dirty="0" smtClean="0"/>
              <a:t>そこで、本研究のでは人の生活環境を大きく変化させることなくロボットの位置計測を行い，自律移動を実現するということを目的とします．</a:t>
            </a:r>
            <a:endParaRPr lang="en-US" altLang="ja-JP"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12BBEA-5469-4448-AFBB-3ACF8F46AF08}" type="slidenum">
              <a:rPr lang="en-US" altLang="ja-JP"/>
              <a:pPr/>
              <a:t>12</a:t>
            </a:fld>
            <a:endParaRPr lang="en-US" altLang="ja-JP"/>
          </a:p>
        </p:txBody>
      </p:sp>
      <p:sp>
        <p:nvSpPr>
          <p:cNvPr id="7170" name="Rectangle 2"/>
          <p:cNvSpPr>
            <a:spLocks noGrp="1" noRot="1" noChangeAspect="1" noChangeArrowheads="1" noTextEdit="1"/>
          </p:cNvSpPr>
          <p:nvPr>
            <p:ph type="sldImg"/>
          </p:nvPr>
        </p:nvSpPr>
        <p:spPr>
          <a:ln/>
        </p:spPr>
      </p:sp>
      <p:sp>
        <p:nvSpPr>
          <p:cNvPr id="7171" name="Rectangle 3"/>
          <p:cNvSpPr>
            <a:spLocks noGrp="1" noChangeArrowheads="1"/>
          </p:cNvSpPr>
          <p:nvPr>
            <p:ph type="body" idx="1"/>
          </p:nvPr>
        </p:nvSpPr>
        <p:spPr/>
        <p:txBody>
          <a:bodyPr/>
          <a:lstStyle/>
          <a:p>
            <a:r>
              <a:rPr lang="ja-JP" altLang="en-US" dirty="0"/>
              <a:t>しかし、</a:t>
            </a:r>
            <a:r>
              <a:rPr lang="ja-JP" altLang="en-US" dirty="0" smtClean="0"/>
              <a:t>車輪式ロボット問題としまして</a:t>
            </a:r>
            <a:endParaRPr lang="en-US" altLang="ja-JP" dirty="0" smtClean="0"/>
          </a:p>
          <a:p>
            <a:r>
              <a:rPr lang="ja-JP" altLang="en-US" dirty="0" smtClean="0"/>
              <a:t>車輪と床面の滑りなどによって生じる移動誤差の存在があります</a:t>
            </a:r>
            <a:endParaRPr lang="en-US" altLang="ja-JP" dirty="0" smtClean="0"/>
          </a:p>
          <a:p>
            <a:r>
              <a:rPr lang="ja-JP" altLang="en-US" dirty="0" smtClean="0"/>
              <a:t>これに対して既存の研究では</a:t>
            </a:r>
            <a:r>
              <a:rPr lang="en-US" altLang="ja-JP" dirty="0" smtClean="0"/>
              <a:t>RFID</a:t>
            </a:r>
            <a:r>
              <a:rPr lang="ja-JP" altLang="en-US" dirty="0" smtClean="0"/>
              <a:t>や天井カメラを用いてロボットの位置を計測し，誤差を補正するといった手法が存在しますが、</a:t>
            </a:r>
            <a:endParaRPr lang="en-US" altLang="ja-JP" dirty="0" smtClean="0"/>
          </a:p>
          <a:p>
            <a:r>
              <a:rPr lang="ja-JP" altLang="en-US" dirty="0" smtClean="0"/>
              <a:t>これらの手法ではロボット用に環境を整備する必要があるために、人間との共存という面では非常に難しいのが現状です。</a:t>
            </a:r>
            <a:endParaRPr lang="en-US" altLang="ja-JP" dirty="0" smtClean="0"/>
          </a:p>
          <a:p>
            <a:r>
              <a:rPr lang="ja-JP" altLang="en-US" dirty="0" smtClean="0"/>
              <a:t>そこで、本研究のでは人の生活環境を大きく変化させることなくロボットの位置計測を行い，自律移動を実現するということを目的とします．</a:t>
            </a:r>
            <a:endParaRPr lang="en-US" altLang="ja-JP"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12BBEA-5469-4448-AFBB-3ACF8F46AF08}" type="slidenum">
              <a:rPr lang="en-US" altLang="ja-JP"/>
              <a:pPr/>
              <a:t>13</a:t>
            </a:fld>
            <a:endParaRPr lang="en-US" altLang="ja-JP"/>
          </a:p>
        </p:txBody>
      </p:sp>
      <p:sp>
        <p:nvSpPr>
          <p:cNvPr id="7170" name="Rectangle 2"/>
          <p:cNvSpPr>
            <a:spLocks noGrp="1" noRot="1" noChangeAspect="1" noChangeArrowheads="1" noTextEdit="1"/>
          </p:cNvSpPr>
          <p:nvPr>
            <p:ph type="sldImg"/>
          </p:nvPr>
        </p:nvSpPr>
        <p:spPr>
          <a:ln/>
        </p:spPr>
      </p:sp>
      <p:sp>
        <p:nvSpPr>
          <p:cNvPr id="7171" name="Rectangle 3"/>
          <p:cNvSpPr>
            <a:spLocks noGrp="1" noChangeArrowheads="1"/>
          </p:cNvSpPr>
          <p:nvPr>
            <p:ph type="body" idx="1"/>
          </p:nvPr>
        </p:nvSpPr>
        <p:spPr/>
        <p:txBody>
          <a:bodyPr/>
          <a:lstStyle/>
          <a:p>
            <a:r>
              <a:rPr lang="ja-JP" altLang="en-US" dirty="0"/>
              <a:t>しかし、</a:t>
            </a:r>
            <a:r>
              <a:rPr lang="ja-JP" altLang="en-US" dirty="0" smtClean="0"/>
              <a:t>車輪式ロボット問題としまして</a:t>
            </a:r>
            <a:endParaRPr lang="en-US" altLang="ja-JP" dirty="0" smtClean="0"/>
          </a:p>
          <a:p>
            <a:r>
              <a:rPr lang="ja-JP" altLang="en-US" dirty="0" smtClean="0"/>
              <a:t>車輪と床面の滑りなどによって生じる移動誤差の存在があります</a:t>
            </a:r>
            <a:endParaRPr lang="en-US" altLang="ja-JP" dirty="0" smtClean="0"/>
          </a:p>
          <a:p>
            <a:r>
              <a:rPr lang="ja-JP" altLang="en-US" dirty="0" smtClean="0"/>
              <a:t>これに対して既存の研究では</a:t>
            </a:r>
            <a:r>
              <a:rPr lang="en-US" altLang="ja-JP" dirty="0" smtClean="0"/>
              <a:t>RFID</a:t>
            </a:r>
            <a:r>
              <a:rPr lang="ja-JP" altLang="en-US" dirty="0" smtClean="0"/>
              <a:t>や天井カメラを用いてロボットの位置を計測し，誤差を補正するといった手法が存在しますが、</a:t>
            </a:r>
            <a:endParaRPr lang="en-US" altLang="ja-JP" dirty="0" smtClean="0"/>
          </a:p>
          <a:p>
            <a:r>
              <a:rPr lang="ja-JP" altLang="en-US" dirty="0" smtClean="0"/>
              <a:t>これらの手法ではロボット用に環境を整備する必要があるために、人間との共存という面では非常に難しいのが現状です。</a:t>
            </a:r>
            <a:endParaRPr lang="en-US" altLang="ja-JP" dirty="0" smtClean="0"/>
          </a:p>
          <a:p>
            <a:r>
              <a:rPr lang="ja-JP" altLang="en-US" dirty="0" smtClean="0"/>
              <a:t>そこで、本研究のでは人の生活環境を大きく変化させることなくロボットの位置計測を行い，自律移動を実現するということを目的とします．</a:t>
            </a:r>
            <a:endParaRPr lang="en-US" altLang="ja-JP"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本日の発表の流れはこちらのようになっております．</a:t>
            </a:r>
            <a:endParaRPr lang="en-US" altLang="ja-JP" dirty="0" smtClean="0"/>
          </a:p>
        </p:txBody>
      </p:sp>
      <p:sp>
        <p:nvSpPr>
          <p:cNvPr id="4" name="スライド番号プレースホルダー 3"/>
          <p:cNvSpPr>
            <a:spLocks noGrp="1"/>
          </p:cNvSpPr>
          <p:nvPr>
            <p:ph type="sldNum" sz="quarter" idx="10"/>
          </p:nvPr>
        </p:nvSpPr>
        <p:spPr/>
        <p:txBody>
          <a:bodyPr/>
          <a:lstStyle/>
          <a:p>
            <a:fld id="{8852B78D-E4E5-4D06-B30F-8E3E73FA1365}" type="slidenum">
              <a:rPr lang="en-US" altLang="ja-JP" smtClean="0"/>
              <a:pPr/>
              <a:t>1</a:t>
            </a:fld>
            <a:endParaRPr lang="en-US" altLang="ja-JP"/>
          </a:p>
        </p:txBody>
      </p:sp>
    </p:spTree>
    <p:extLst>
      <p:ext uri="{BB962C8B-B14F-4D97-AF65-F5344CB8AC3E}">
        <p14:creationId xmlns:p14="http://schemas.microsoft.com/office/powerpoint/2010/main" val="842570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12BBEA-5469-4448-AFBB-3ACF8F46AF08}" type="slidenum">
              <a:rPr lang="en-US" altLang="ja-JP"/>
              <a:pPr/>
              <a:t>2</a:t>
            </a:fld>
            <a:endParaRPr lang="en-US" altLang="ja-JP"/>
          </a:p>
        </p:txBody>
      </p:sp>
      <p:sp>
        <p:nvSpPr>
          <p:cNvPr id="7170" name="Rectangle 2"/>
          <p:cNvSpPr>
            <a:spLocks noGrp="1" noRot="1" noChangeAspect="1" noChangeArrowheads="1" noTextEdit="1"/>
          </p:cNvSpPr>
          <p:nvPr>
            <p:ph type="sldImg"/>
          </p:nvPr>
        </p:nvSpPr>
        <p:spPr>
          <a:ln/>
        </p:spPr>
      </p:sp>
      <p:sp>
        <p:nvSpPr>
          <p:cNvPr id="7171" name="Rectangle 3"/>
          <p:cNvSpPr>
            <a:spLocks noGrp="1" noChangeArrowheads="1"/>
          </p:cNvSpPr>
          <p:nvPr>
            <p:ph type="body" idx="1"/>
          </p:nvPr>
        </p:nvSpPr>
        <p:spPr/>
        <p:txBody>
          <a:bodyPr/>
          <a:lstStyle/>
          <a:p>
            <a:r>
              <a:rPr lang="ja-JP" altLang="en-US" dirty="0"/>
              <a:t>しかし、</a:t>
            </a:r>
            <a:r>
              <a:rPr lang="ja-JP" altLang="en-US" dirty="0" smtClean="0"/>
              <a:t>車輪式ロボット問題としまして</a:t>
            </a:r>
            <a:endParaRPr lang="en-US" altLang="ja-JP" dirty="0" smtClean="0"/>
          </a:p>
          <a:p>
            <a:r>
              <a:rPr lang="ja-JP" altLang="en-US" dirty="0" smtClean="0"/>
              <a:t>車輪と床面の滑りなどによって生じる移動誤差の存在があります</a:t>
            </a:r>
            <a:endParaRPr lang="en-US" altLang="ja-JP" dirty="0" smtClean="0"/>
          </a:p>
          <a:p>
            <a:r>
              <a:rPr lang="ja-JP" altLang="en-US" dirty="0" smtClean="0"/>
              <a:t>これに対して既存の研究では</a:t>
            </a:r>
            <a:r>
              <a:rPr lang="en-US" altLang="ja-JP" dirty="0" smtClean="0"/>
              <a:t>RFID</a:t>
            </a:r>
            <a:r>
              <a:rPr lang="ja-JP" altLang="en-US" dirty="0" smtClean="0"/>
              <a:t>や天井カメラを用いてロボットの位置を計測し，誤差を補正するといった手法が存在しますが、</a:t>
            </a:r>
            <a:endParaRPr lang="en-US" altLang="ja-JP" dirty="0" smtClean="0"/>
          </a:p>
          <a:p>
            <a:r>
              <a:rPr lang="ja-JP" altLang="en-US" dirty="0" smtClean="0"/>
              <a:t>これらの手法ではロボット用に環境を整備する必要があるために、人間との共存という面では非常に難しいのが現状です。</a:t>
            </a:r>
            <a:endParaRPr lang="en-US" altLang="ja-JP" dirty="0" smtClean="0"/>
          </a:p>
          <a:p>
            <a:r>
              <a:rPr lang="ja-JP" altLang="en-US" dirty="0" smtClean="0"/>
              <a:t>そこで、本研究のでは人の生活環境を大きく変化させることなくロボットの位置計測を行い，自律移動を実現するということを目的とします．</a:t>
            </a:r>
            <a:endParaRPr lang="en-US" altLang="ja-JP"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12BBEA-5469-4448-AFBB-3ACF8F46AF08}" type="slidenum">
              <a:rPr lang="en-US" altLang="ja-JP"/>
              <a:pPr/>
              <a:t>3</a:t>
            </a:fld>
            <a:endParaRPr lang="en-US" altLang="ja-JP"/>
          </a:p>
        </p:txBody>
      </p:sp>
      <p:sp>
        <p:nvSpPr>
          <p:cNvPr id="7170" name="Rectangle 2"/>
          <p:cNvSpPr>
            <a:spLocks noGrp="1" noRot="1" noChangeAspect="1" noChangeArrowheads="1" noTextEdit="1"/>
          </p:cNvSpPr>
          <p:nvPr>
            <p:ph type="sldImg"/>
          </p:nvPr>
        </p:nvSpPr>
        <p:spPr>
          <a:ln/>
        </p:spPr>
      </p:sp>
      <p:sp>
        <p:nvSpPr>
          <p:cNvPr id="7171" name="Rectangle 3"/>
          <p:cNvSpPr>
            <a:spLocks noGrp="1" noChangeArrowheads="1"/>
          </p:cNvSpPr>
          <p:nvPr>
            <p:ph type="body" idx="1"/>
          </p:nvPr>
        </p:nvSpPr>
        <p:spPr/>
        <p:txBody>
          <a:bodyPr/>
          <a:lstStyle/>
          <a:p>
            <a:r>
              <a:rPr lang="ja-JP" altLang="en-US" dirty="0"/>
              <a:t>しかし、</a:t>
            </a:r>
            <a:r>
              <a:rPr lang="ja-JP" altLang="en-US" dirty="0" smtClean="0"/>
              <a:t>車輪式ロボット問題としまして</a:t>
            </a:r>
            <a:endParaRPr lang="en-US" altLang="ja-JP" dirty="0" smtClean="0"/>
          </a:p>
          <a:p>
            <a:r>
              <a:rPr lang="ja-JP" altLang="en-US" dirty="0" smtClean="0"/>
              <a:t>車輪と床面の滑りなどによって生じる移動誤差の存在があります</a:t>
            </a:r>
            <a:endParaRPr lang="en-US" altLang="ja-JP" dirty="0" smtClean="0"/>
          </a:p>
          <a:p>
            <a:r>
              <a:rPr lang="ja-JP" altLang="en-US" dirty="0" smtClean="0"/>
              <a:t>これに対して既存の研究では</a:t>
            </a:r>
            <a:r>
              <a:rPr lang="en-US" altLang="ja-JP" dirty="0" smtClean="0"/>
              <a:t>RFID</a:t>
            </a:r>
            <a:r>
              <a:rPr lang="ja-JP" altLang="en-US" dirty="0" smtClean="0"/>
              <a:t>や天井カメラを用いてロボットの位置を計測し，誤差を補正するといった手法が存在しますが、</a:t>
            </a:r>
            <a:endParaRPr lang="en-US" altLang="ja-JP" dirty="0" smtClean="0"/>
          </a:p>
          <a:p>
            <a:r>
              <a:rPr lang="ja-JP" altLang="en-US" dirty="0" smtClean="0"/>
              <a:t>これらの手法ではロボット用に環境を整備する必要があるために、人間との共存という面では非常に難しいのが現状です。</a:t>
            </a:r>
            <a:endParaRPr lang="en-US" altLang="ja-JP" dirty="0" smtClean="0"/>
          </a:p>
          <a:p>
            <a:r>
              <a:rPr lang="ja-JP" altLang="en-US" dirty="0" smtClean="0"/>
              <a:t>そこで、本研究のでは人の生活環境を大きく変化させることなくロボットの位置計測を行い，自律移動を実現するということを目的とします．</a:t>
            </a:r>
            <a:endParaRPr lang="en-US" altLang="ja-JP"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12BBEA-5469-4448-AFBB-3ACF8F46AF08}" type="slidenum">
              <a:rPr lang="en-US" altLang="ja-JP"/>
              <a:pPr/>
              <a:t>4</a:t>
            </a:fld>
            <a:endParaRPr lang="en-US" altLang="ja-JP"/>
          </a:p>
        </p:txBody>
      </p:sp>
      <p:sp>
        <p:nvSpPr>
          <p:cNvPr id="7170" name="Rectangle 2"/>
          <p:cNvSpPr>
            <a:spLocks noGrp="1" noRot="1" noChangeAspect="1" noChangeArrowheads="1" noTextEdit="1"/>
          </p:cNvSpPr>
          <p:nvPr>
            <p:ph type="sldImg"/>
          </p:nvPr>
        </p:nvSpPr>
        <p:spPr>
          <a:ln/>
        </p:spPr>
      </p:sp>
      <p:sp>
        <p:nvSpPr>
          <p:cNvPr id="7171" name="Rectangle 3"/>
          <p:cNvSpPr>
            <a:spLocks noGrp="1" noChangeArrowheads="1"/>
          </p:cNvSpPr>
          <p:nvPr>
            <p:ph type="body" idx="1"/>
          </p:nvPr>
        </p:nvSpPr>
        <p:spPr/>
        <p:txBody>
          <a:bodyPr/>
          <a:lstStyle/>
          <a:p>
            <a:r>
              <a:rPr lang="ja-JP" altLang="en-US" dirty="0"/>
              <a:t>しかし、</a:t>
            </a:r>
            <a:r>
              <a:rPr lang="ja-JP" altLang="en-US" dirty="0" smtClean="0"/>
              <a:t>車輪式ロボット問題としまして</a:t>
            </a:r>
            <a:endParaRPr lang="en-US" altLang="ja-JP" dirty="0" smtClean="0"/>
          </a:p>
          <a:p>
            <a:r>
              <a:rPr lang="ja-JP" altLang="en-US" dirty="0" smtClean="0"/>
              <a:t>車輪と床面の滑りなどによって生じる移動誤差の存在があります</a:t>
            </a:r>
            <a:endParaRPr lang="en-US" altLang="ja-JP" dirty="0" smtClean="0"/>
          </a:p>
          <a:p>
            <a:r>
              <a:rPr lang="ja-JP" altLang="en-US" dirty="0" smtClean="0"/>
              <a:t>これに対して既存の研究では</a:t>
            </a:r>
            <a:r>
              <a:rPr lang="en-US" altLang="ja-JP" dirty="0" smtClean="0"/>
              <a:t>RFID</a:t>
            </a:r>
            <a:r>
              <a:rPr lang="ja-JP" altLang="en-US" dirty="0" smtClean="0"/>
              <a:t>や天井カメラを用いてロボットの位置を計測し，誤差を補正するといった手法が存在しますが、</a:t>
            </a:r>
            <a:endParaRPr lang="en-US" altLang="ja-JP" dirty="0" smtClean="0"/>
          </a:p>
          <a:p>
            <a:r>
              <a:rPr lang="ja-JP" altLang="en-US" dirty="0" smtClean="0"/>
              <a:t>これらの手法ではロボット用に環境を整備する必要があるために、人間との共存という面では非常に難しいのが現状です。</a:t>
            </a:r>
            <a:endParaRPr lang="en-US" altLang="ja-JP" dirty="0" smtClean="0"/>
          </a:p>
          <a:p>
            <a:r>
              <a:rPr lang="ja-JP" altLang="en-US" dirty="0" smtClean="0"/>
              <a:t>そこで、本研究のでは人の生活環境を大きく変化させることなくロボットの位置計測を行い，自律移動を実現するということを目的とします．</a:t>
            </a:r>
            <a:endParaRPr lang="en-US" altLang="ja-JP"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12BBEA-5469-4448-AFBB-3ACF8F46AF08}" type="slidenum">
              <a:rPr lang="en-US" altLang="ja-JP"/>
              <a:pPr/>
              <a:t>6</a:t>
            </a:fld>
            <a:endParaRPr lang="en-US" altLang="ja-JP"/>
          </a:p>
        </p:txBody>
      </p:sp>
      <p:sp>
        <p:nvSpPr>
          <p:cNvPr id="7170" name="Rectangle 2"/>
          <p:cNvSpPr>
            <a:spLocks noGrp="1" noRot="1" noChangeAspect="1" noChangeArrowheads="1" noTextEdit="1"/>
          </p:cNvSpPr>
          <p:nvPr>
            <p:ph type="sldImg"/>
          </p:nvPr>
        </p:nvSpPr>
        <p:spPr>
          <a:ln/>
        </p:spPr>
      </p:sp>
      <p:sp>
        <p:nvSpPr>
          <p:cNvPr id="7171" name="Rectangle 3"/>
          <p:cNvSpPr>
            <a:spLocks noGrp="1" noChangeArrowheads="1"/>
          </p:cNvSpPr>
          <p:nvPr>
            <p:ph type="body" idx="1"/>
          </p:nvPr>
        </p:nvSpPr>
        <p:spPr/>
        <p:txBody>
          <a:bodyPr/>
          <a:lstStyle/>
          <a:p>
            <a:r>
              <a:rPr lang="ja-JP" altLang="en-US" dirty="0"/>
              <a:t>しかし、</a:t>
            </a:r>
            <a:r>
              <a:rPr lang="ja-JP" altLang="en-US" dirty="0" smtClean="0"/>
              <a:t>車輪式ロボット問題としまして</a:t>
            </a:r>
            <a:endParaRPr lang="en-US" altLang="ja-JP" dirty="0" smtClean="0"/>
          </a:p>
          <a:p>
            <a:r>
              <a:rPr lang="ja-JP" altLang="en-US" dirty="0" smtClean="0"/>
              <a:t>車輪と床面の滑りなどによって生じる移動誤差の存在があります</a:t>
            </a:r>
            <a:endParaRPr lang="en-US" altLang="ja-JP" dirty="0" smtClean="0"/>
          </a:p>
          <a:p>
            <a:r>
              <a:rPr lang="ja-JP" altLang="en-US" dirty="0" smtClean="0"/>
              <a:t>これに対して既存の研究では</a:t>
            </a:r>
            <a:r>
              <a:rPr lang="en-US" altLang="ja-JP" dirty="0" smtClean="0"/>
              <a:t>RFID</a:t>
            </a:r>
            <a:r>
              <a:rPr lang="ja-JP" altLang="en-US" dirty="0" smtClean="0"/>
              <a:t>や天井カメラを用いてロボットの位置を計測し，誤差を補正するといった手法が存在しますが、</a:t>
            </a:r>
            <a:endParaRPr lang="en-US" altLang="ja-JP" dirty="0" smtClean="0"/>
          </a:p>
          <a:p>
            <a:r>
              <a:rPr lang="ja-JP" altLang="en-US" dirty="0" smtClean="0"/>
              <a:t>これらの手法ではロボット用に環境を整備する必要があるために、人間との共存という面では非常に難しいのが現状です。</a:t>
            </a:r>
            <a:endParaRPr lang="en-US" altLang="ja-JP" dirty="0" smtClean="0"/>
          </a:p>
          <a:p>
            <a:r>
              <a:rPr lang="ja-JP" altLang="en-US" dirty="0" smtClean="0"/>
              <a:t>そこで、本研究のでは人の生活環境を大きく変化させることなくロボットの位置計測を行い，自律移動を実現するということを目的とします．</a:t>
            </a:r>
            <a:endParaRPr lang="en-US" altLang="ja-JP"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12BBEA-5469-4448-AFBB-3ACF8F46AF08}" type="slidenum">
              <a:rPr lang="en-US" altLang="ja-JP"/>
              <a:pPr/>
              <a:t>7</a:t>
            </a:fld>
            <a:endParaRPr lang="en-US" altLang="ja-JP"/>
          </a:p>
        </p:txBody>
      </p:sp>
      <p:sp>
        <p:nvSpPr>
          <p:cNvPr id="7170" name="Rectangle 2"/>
          <p:cNvSpPr>
            <a:spLocks noGrp="1" noRot="1" noChangeAspect="1" noChangeArrowheads="1" noTextEdit="1"/>
          </p:cNvSpPr>
          <p:nvPr>
            <p:ph type="sldImg"/>
          </p:nvPr>
        </p:nvSpPr>
        <p:spPr>
          <a:ln/>
        </p:spPr>
      </p:sp>
      <p:sp>
        <p:nvSpPr>
          <p:cNvPr id="7171" name="Rectangle 3"/>
          <p:cNvSpPr>
            <a:spLocks noGrp="1" noChangeArrowheads="1"/>
          </p:cNvSpPr>
          <p:nvPr>
            <p:ph type="body" idx="1"/>
          </p:nvPr>
        </p:nvSpPr>
        <p:spPr/>
        <p:txBody>
          <a:bodyPr/>
          <a:lstStyle/>
          <a:p>
            <a:r>
              <a:rPr lang="ja-JP" altLang="en-US" dirty="0"/>
              <a:t>しかし、</a:t>
            </a:r>
            <a:r>
              <a:rPr lang="ja-JP" altLang="en-US" dirty="0" smtClean="0"/>
              <a:t>車輪式ロボット問題としまして</a:t>
            </a:r>
            <a:endParaRPr lang="en-US" altLang="ja-JP" dirty="0" smtClean="0"/>
          </a:p>
          <a:p>
            <a:r>
              <a:rPr lang="ja-JP" altLang="en-US" dirty="0" smtClean="0"/>
              <a:t>車輪と床面の滑りなどによって生じる移動誤差の存在があります</a:t>
            </a:r>
            <a:endParaRPr lang="en-US" altLang="ja-JP" dirty="0" smtClean="0"/>
          </a:p>
          <a:p>
            <a:r>
              <a:rPr lang="ja-JP" altLang="en-US" dirty="0" smtClean="0"/>
              <a:t>これに対して既存の研究では</a:t>
            </a:r>
            <a:r>
              <a:rPr lang="en-US" altLang="ja-JP" dirty="0" smtClean="0"/>
              <a:t>RFID</a:t>
            </a:r>
            <a:r>
              <a:rPr lang="ja-JP" altLang="en-US" dirty="0" smtClean="0"/>
              <a:t>や天井カメラを用いてロボットの位置を計測し，誤差を補正するといった手法が存在しますが、</a:t>
            </a:r>
            <a:endParaRPr lang="en-US" altLang="ja-JP" dirty="0" smtClean="0"/>
          </a:p>
          <a:p>
            <a:r>
              <a:rPr lang="ja-JP" altLang="en-US" dirty="0" smtClean="0"/>
              <a:t>これらの手法ではロボット用に環境を整備する必要があるために、人間との共存という面では非常に難しいのが現状です。</a:t>
            </a:r>
            <a:endParaRPr lang="en-US" altLang="ja-JP" dirty="0" smtClean="0"/>
          </a:p>
          <a:p>
            <a:r>
              <a:rPr lang="ja-JP" altLang="en-US" dirty="0" smtClean="0"/>
              <a:t>そこで、本研究のでは人の生活環境を大きく変化させることなくロボットの位置計測を行い，自律移動を実現するということを目的とします．</a:t>
            </a:r>
            <a:endParaRPr lang="en-US" altLang="ja-JP"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12BBEA-5469-4448-AFBB-3ACF8F46AF08}" type="slidenum">
              <a:rPr lang="en-US" altLang="ja-JP"/>
              <a:pPr/>
              <a:t>8</a:t>
            </a:fld>
            <a:endParaRPr lang="en-US" altLang="ja-JP"/>
          </a:p>
        </p:txBody>
      </p:sp>
      <p:sp>
        <p:nvSpPr>
          <p:cNvPr id="7170" name="Rectangle 2"/>
          <p:cNvSpPr>
            <a:spLocks noGrp="1" noRot="1" noChangeAspect="1" noChangeArrowheads="1" noTextEdit="1"/>
          </p:cNvSpPr>
          <p:nvPr>
            <p:ph type="sldImg"/>
          </p:nvPr>
        </p:nvSpPr>
        <p:spPr>
          <a:ln/>
        </p:spPr>
      </p:sp>
      <p:sp>
        <p:nvSpPr>
          <p:cNvPr id="7171" name="Rectangle 3"/>
          <p:cNvSpPr>
            <a:spLocks noGrp="1" noChangeArrowheads="1"/>
          </p:cNvSpPr>
          <p:nvPr>
            <p:ph type="body" idx="1"/>
          </p:nvPr>
        </p:nvSpPr>
        <p:spPr/>
        <p:txBody>
          <a:bodyPr/>
          <a:lstStyle/>
          <a:p>
            <a:r>
              <a:rPr lang="ja-JP" altLang="en-US" dirty="0"/>
              <a:t>しかし、</a:t>
            </a:r>
            <a:r>
              <a:rPr lang="ja-JP" altLang="en-US" dirty="0" smtClean="0"/>
              <a:t>車輪式ロボット問題としまして</a:t>
            </a:r>
            <a:endParaRPr lang="en-US" altLang="ja-JP" dirty="0" smtClean="0"/>
          </a:p>
          <a:p>
            <a:r>
              <a:rPr lang="ja-JP" altLang="en-US" dirty="0" smtClean="0"/>
              <a:t>車輪と床面の滑りなどによって生じる移動誤差の存在があります</a:t>
            </a:r>
            <a:endParaRPr lang="en-US" altLang="ja-JP" dirty="0" smtClean="0"/>
          </a:p>
          <a:p>
            <a:r>
              <a:rPr lang="ja-JP" altLang="en-US" dirty="0" smtClean="0"/>
              <a:t>これに対して既存の研究では</a:t>
            </a:r>
            <a:r>
              <a:rPr lang="en-US" altLang="ja-JP" dirty="0" smtClean="0"/>
              <a:t>RFID</a:t>
            </a:r>
            <a:r>
              <a:rPr lang="ja-JP" altLang="en-US" dirty="0" smtClean="0"/>
              <a:t>や天井カメラを用いてロボットの位置を計測し，誤差を補正するといった手法が存在しますが、</a:t>
            </a:r>
            <a:endParaRPr lang="en-US" altLang="ja-JP" dirty="0" smtClean="0"/>
          </a:p>
          <a:p>
            <a:r>
              <a:rPr lang="ja-JP" altLang="en-US" dirty="0" smtClean="0"/>
              <a:t>これらの手法ではロボット用に環境を整備する必要があるために、人間との共存という面では非常に難しいのが現状です。</a:t>
            </a:r>
            <a:endParaRPr lang="en-US" altLang="ja-JP" dirty="0" smtClean="0"/>
          </a:p>
          <a:p>
            <a:r>
              <a:rPr lang="ja-JP" altLang="en-US" dirty="0" smtClean="0"/>
              <a:t>そこで、本研究のでは人の生活環境を大きく変化させることなくロボットの位置計測を行い，自律移動を実現するということを目的とします．</a:t>
            </a:r>
            <a:endParaRPr lang="en-US" altLang="ja-JP"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12BBEA-5469-4448-AFBB-3ACF8F46AF08}" type="slidenum">
              <a:rPr lang="en-US" altLang="ja-JP"/>
              <a:pPr/>
              <a:t>9</a:t>
            </a:fld>
            <a:endParaRPr lang="en-US" altLang="ja-JP"/>
          </a:p>
        </p:txBody>
      </p:sp>
      <p:sp>
        <p:nvSpPr>
          <p:cNvPr id="7170" name="Rectangle 2"/>
          <p:cNvSpPr>
            <a:spLocks noGrp="1" noRot="1" noChangeAspect="1" noChangeArrowheads="1" noTextEdit="1"/>
          </p:cNvSpPr>
          <p:nvPr>
            <p:ph type="sldImg"/>
          </p:nvPr>
        </p:nvSpPr>
        <p:spPr>
          <a:ln/>
        </p:spPr>
      </p:sp>
      <p:sp>
        <p:nvSpPr>
          <p:cNvPr id="7171" name="Rectangle 3"/>
          <p:cNvSpPr>
            <a:spLocks noGrp="1" noChangeArrowheads="1"/>
          </p:cNvSpPr>
          <p:nvPr>
            <p:ph type="body" idx="1"/>
          </p:nvPr>
        </p:nvSpPr>
        <p:spPr/>
        <p:txBody>
          <a:bodyPr/>
          <a:lstStyle/>
          <a:p>
            <a:r>
              <a:rPr lang="ja-JP" altLang="en-US" dirty="0"/>
              <a:t>しかし、</a:t>
            </a:r>
            <a:r>
              <a:rPr lang="ja-JP" altLang="en-US" dirty="0" smtClean="0"/>
              <a:t>車輪式ロボット問題としまして</a:t>
            </a:r>
            <a:endParaRPr lang="en-US" altLang="ja-JP" dirty="0" smtClean="0"/>
          </a:p>
          <a:p>
            <a:r>
              <a:rPr lang="ja-JP" altLang="en-US" dirty="0" smtClean="0"/>
              <a:t>車輪と床面の滑りなどによって生じる移動誤差の存在があります</a:t>
            </a:r>
            <a:endParaRPr lang="en-US" altLang="ja-JP" dirty="0" smtClean="0"/>
          </a:p>
          <a:p>
            <a:r>
              <a:rPr lang="ja-JP" altLang="en-US" dirty="0" smtClean="0"/>
              <a:t>これに対して既存の研究では</a:t>
            </a:r>
            <a:r>
              <a:rPr lang="en-US" altLang="ja-JP" dirty="0" smtClean="0"/>
              <a:t>RFID</a:t>
            </a:r>
            <a:r>
              <a:rPr lang="ja-JP" altLang="en-US" dirty="0" smtClean="0"/>
              <a:t>や天井カメラを用いてロボットの位置を計測し，誤差を補正するといった手法が存在しますが、</a:t>
            </a:r>
            <a:endParaRPr lang="en-US" altLang="ja-JP" dirty="0" smtClean="0"/>
          </a:p>
          <a:p>
            <a:r>
              <a:rPr lang="ja-JP" altLang="en-US" dirty="0" smtClean="0"/>
              <a:t>これらの手法ではロボット用に環境を整備する必要があるために、人間との共存という面では非常に難しいのが現状です。</a:t>
            </a:r>
            <a:endParaRPr lang="en-US" altLang="ja-JP" dirty="0" smtClean="0"/>
          </a:p>
          <a:p>
            <a:r>
              <a:rPr lang="ja-JP" altLang="en-US" dirty="0" smtClean="0"/>
              <a:t>そこで、本研究のでは人の生活環境を大きく変化させることなくロボットの位置計測を行い，自律移動を実現するということを目的とします．</a:t>
            </a:r>
            <a:endParaRPr lang="en-US" altLang="ja-JP"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11" name="タイトル 10"/>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12" name="日付プレースホルダー 11"/>
          <p:cNvSpPr>
            <a:spLocks noGrp="1"/>
          </p:cNvSpPr>
          <p:nvPr>
            <p:ph type="dt" sz="half" idx="10"/>
          </p:nvPr>
        </p:nvSpPr>
        <p:spPr/>
        <p:txBody>
          <a:bodyPr/>
          <a:lstStyle/>
          <a:p>
            <a:fld id="{364FE528-2EBB-456D-9662-D3149B617A07}" type="datetime1">
              <a:rPr lang="ja-JP" altLang="en-US" smtClean="0"/>
              <a:t>2012/12/20</a:t>
            </a:fld>
            <a:endParaRPr lang="en-US" altLang="ja-JP"/>
          </a:p>
        </p:txBody>
      </p:sp>
      <p:sp>
        <p:nvSpPr>
          <p:cNvPr id="13" name="フッター プレースホルダー 12"/>
          <p:cNvSpPr>
            <a:spLocks noGrp="1"/>
          </p:cNvSpPr>
          <p:nvPr>
            <p:ph type="ftr" sz="quarter" idx="11"/>
          </p:nvPr>
        </p:nvSpPr>
        <p:spPr/>
        <p:txBody>
          <a:bodyPr/>
          <a:lstStyle/>
          <a:p>
            <a:pPr algn="ctr"/>
            <a:r>
              <a:rPr lang="ja-JP" altLang="en-US" dirty="0" smtClean="0"/>
              <a:t>知能機械システム研究室</a:t>
            </a:r>
            <a:endParaRPr lang="ja-JP" altLang="en-US" dirty="0"/>
          </a:p>
        </p:txBody>
      </p:sp>
      <p:sp>
        <p:nvSpPr>
          <p:cNvPr id="14" name="スライド番号プレースホルダー 13"/>
          <p:cNvSpPr>
            <a:spLocks noGrp="1"/>
          </p:cNvSpPr>
          <p:nvPr>
            <p:ph type="sldNum" sz="quarter" idx="12"/>
          </p:nvPr>
        </p:nvSpPr>
        <p:spPr/>
        <p:txBody>
          <a:bodyPr/>
          <a:lstStyle/>
          <a:p>
            <a:fld id="{6C252462-5FD9-4D60-BC76-CDC59BFAEF3F}" type="slidenum">
              <a:rPr lang="en-US" altLang="ja-JP" smtClean="0"/>
              <a:pPr/>
              <a:t>‹#›</a:t>
            </a:fld>
            <a:endParaRPr lang="ja-JP" altLang="en-US" dirty="0"/>
          </a:p>
        </p:txBody>
      </p:sp>
    </p:spTree>
    <p:extLst>
      <p:ext uri="{BB962C8B-B14F-4D97-AF65-F5344CB8AC3E}">
        <p14:creationId xmlns:p14="http://schemas.microsoft.com/office/powerpoint/2010/main" val="160085767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75622" y="44624"/>
            <a:ext cx="2440194" cy="578342"/>
          </a:xfrm>
        </p:spPr>
        <p:txBody>
          <a:bodyPr/>
          <a:lstStyle/>
          <a:p>
            <a:r>
              <a:rPr kumimoji="1" lang="ja-JP" altLang="en-US" dirty="0" smtClean="0"/>
              <a:t>マスター</a:t>
            </a:r>
            <a:endParaRPr kumimoji="1" lang="ja-JP" altLang="en-US" dirty="0"/>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C83B024D-40B3-4CD7-9247-B963BE8BAC3E}" type="datetime1">
              <a:rPr lang="ja-JP" altLang="en-US" smtClean="0"/>
              <a:t>2012/12/20</a:t>
            </a:fld>
            <a:endParaRPr lang="en-US" altLang="ja-JP"/>
          </a:p>
        </p:txBody>
      </p:sp>
      <p:sp>
        <p:nvSpPr>
          <p:cNvPr id="5" name="フッター プレースホルダー 4"/>
          <p:cNvSpPr>
            <a:spLocks noGrp="1"/>
          </p:cNvSpPr>
          <p:nvPr>
            <p:ph type="ftr" sz="quarter" idx="11"/>
          </p:nvPr>
        </p:nvSpPr>
        <p:spPr/>
        <p:txBody>
          <a:bodyPr/>
          <a:lstStyle/>
          <a:p>
            <a:pPr algn="ctr"/>
            <a:r>
              <a:rPr lang="ja-JP" altLang="en-US" smtClean="0"/>
              <a:t>知能機械システム研究室</a:t>
            </a:r>
            <a:endParaRPr lang="ja-JP" altLang="en-US" dirty="0"/>
          </a:p>
        </p:txBody>
      </p:sp>
      <p:sp>
        <p:nvSpPr>
          <p:cNvPr id="6" name="スライド番号プレースホルダー 5"/>
          <p:cNvSpPr>
            <a:spLocks noGrp="1"/>
          </p:cNvSpPr>
          <p:nvPr>
            <p:ph type="sldNum" sz="quarter" idx="12"/>
          </p:nvPr>
        </p:nvSpPr>
        <p:spPr/>
        <p:txBody>
          <a:bodyPr/>
          <a:lstStyle/>
          <a:p>
            <a:fld id="{FDE03640-216A-44E9-BBB4-7B292B3DF2FA}" type="slidenum">
              <a:rPr lang="en-US" altLang="ja-JP" smtClean="0"/>
              <a:pPr/>
              <a:t>‹#›</a:t>
            </a:fld>
            <a:endParaRPr lang="en-US" altLang="ja-JP"/>
          </a:p>
        </p:txBody>
      </p:sp>
    </p:spTree>
    <p:extLst>
      <p:ext uri="{BB962C8B-B14F-4D97-AF65-F5344CB8AC3E}">
        <p14:creationId xmlns:p14="http://schemas.microsoft.com/office/powerpoint/2010/main" val="145747513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75622" y="44624"/>
            <a:ext cx="8229600" cy="578342"/>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正方形/長方形 6"/>
          <p:cNvSpPr/>
          <p:nvPr/>
        </p:nvSpPr>
        <p:spPr>
          <a:xfrm>
            <a:off x="0" y="621413"/>
            <a:ext cx="7812360" cy="162302"/>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　　　　　　　　　　　　　　　　　　　　　　　　　　　</a:t>
            </a:r>
            <a:endParaRPr kumimoji="1" lang="ja-JP" altLang="en-US" dirty="0"/>
          </a:p>
        </p:txBody>
      </p:sp>
      <p:sp>
        <p:nvSpPr>
          <p:cNvPr id="9" name="直角三角形 8"/>
          <p:cNvSpPr/>
          <p:nvPr/>
        </p:nvSpPr>
        <p:spPr>
          <a:xfrm>
            <a:off x="7812360" y="621413"/>
            <a:ext cx="216024" cy="162302"/>
          </a:xfrm>
          <a:prstGeom prst="rtTriangle">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　　　　　　　　　　　　　　　　　　　　　　　　　　　　　　　</a:t>
            </a:r>
            <a:endParaRPr kumimoji="1" lang="ja-JP" altLang="en-US" dirty="0"/>
          </a:p>
        </p:txBody>
      </p:sp>
      <p:sp>
        <p:nvSpPr>
          <p:cNvPr id="10" name="正方形/長方形 9"/>
          <p:cNvSpPr/>
          <p:nvPr/>
        </p:nvSpPr>
        <p:spPr>
          <a:xfrm>
            <a:off x="0" y="6453336"/>
            <a:ext cx="9144000" cy="404664"/>
          </a:xfrm>
          <a:prstGeom prst="rect">
            <a:avLst/>
          </a:prstGeom>
          <a:solidFill>
            <a:schemeClr val="tx2">
              <a:lumMod val="85000"/>
              <a:lumOff val="15000"/>
            </a:schemeClr>
          </a:solidFill>
          <a:ln w="57150">
            <a:solidFill>
              <a:schemeClr val="bg2">
                <a:lumMod val="25000"/>
              </a:schemeClr>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スライド番号プレースホルダー 5"/>
          <p:cNvSpPr>
            <a:spLocks noGrp="1"/>
          </p:cNvSpPr>
          <p:nvPr>
            <p:ph type="sldNum" sz="quarter" idx="4"/>
          </p:nvPr>
        </p:nvSpPr>
        <p:spPr>
          <a:xfrm>
            <a:off x="6553200" y="6525344"/>
            <a:ext cx="2133600" cy="288032"/>
          </a:xfrm>
          <a:prstGeom prst="rect">
            <a:avLst/>
          </a:prstGeom>
        </p:spPr>
        <p:txBody>
          <a:bodyPr/>
          <a:lstStyle>
            <a:lvl1pPr algn="r" rtl="0" fontAlgn="base">
              <a:spcBef>
                <a:spcPct val="0"/>
              </a:spcBef>
              <a:spcAft>
                <a:spcPct val="0"/>
              </a:spcAft>
              <a:defRPr kumimoji="1" lang="en-US" altLang="ja-JP" sz="1400" kern="1200" smtClean="0">
                <a:solidFill>
                  <a:schemeClr val="bg2"/>
                </a:solidFill>
                <a:latin typeface="Arial" charset="0"/>
                <a:ea typeface="ＭＳ Ｐゴシック" charset="-128"/>
                <a:cs typeface="+mn-cs"/>
              </a:defRPr>
            </a:lvl1pPr>
          </a:lstStyle>
          <a:p>
            <a:fld id="{FDE03640-216A-44E9-BBB4-7B292B3DF2FA}" type="slidenum">
              <a:rPr lang="en-US" altLang="ja-JP" smtClean="0"/>
              <a:pPr/>
              <a:t>‹#›</a:t>
            </a:fld>
            <a:endParaRPr lang="en-US" altLang="ja-JP"/>
          </a:p>
        </p:txBody>
      </p:sp>
      <p:sp>
        <p:nvSpPr>
          <p:cNvPr id="15" name="直角三角形 14"/>
          <p:cNvSpPr/>
          <p:nvPr/>
        </p:nvSpPr>
        <p:spPr>
          <a:xfrm>
            <a:off x="8040289" y="620688"/>
            <a:ext cx="216024" cy="162302"/>
          </a:xfrm>
          <a:prstGeom prst="rtTriangl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日付プレースホルダー 3"/>
          <p:cNvSpPr>
            <a:spLocks noGrp="1"/>
          </p:cNvSpPr>
          <p:nvPr>
            <p:ph type="dt" sz="half" idx="2"/>
          </p:nvPr>
        </p:nvSpPr>
        <p:spPr>
          <a:xfrm>
            <a:off x="323528" y="6525344"/>
            <a:ext cx="2133600" cy="303912"/>
          </a:xfrm>
          <a:prstGeom prst="rect">
            <a:avLst/>
          </a:prstGeom>
        </p:spPr>
        <p:txBody>
          <a:bodyPr/>
          <a:lstStyle>
            <a:lvl1pPr>
              <a:defRPr sz="1400">
                <a:solidFill>
                  <a:schemeClr val="bg2"/>
                </a:solidFill>
              </a:defRPr>
            </a:lvl1pPr>
          </a:lstStyle>
          <a:p>
            <a:fld id="{98550957-B523-4709-84EC-048DF6A7080A}" type="datetime1">
              <a:rPr lang="ja-JP" altLang="en-US" smtClean="0"/>
              <a:t>2012/12/20</a:t>
            </a:fld>
            <a:endParaRPr lang="en-US" altLang="ja-JP"/>
          </a:p>
        </p:txBody>
      </p:sp>
      <p:sp>
        <p:nvSpPr>
          <p:cNvPr id="12" name="フッター プレースホルダー 4"/>
          <p:cNvSpPr>
            <a:spLocks noGrp="1"/>
          </p:cNvSpPr>
          <p:nvPr>
            <p:ph type="ftr" sz="quarter" idx="3"/>
          </p:nvPr>
        </p:nvSpPr>
        <p:spPr>
          <a:xfrm>
            <a:off x="3124200" y="6525344"/>
            <a:ext cx="2895600" cy="288032"/>
          </a:xfrm>
          <a:prstGeom prst="rect">
            <a:avLst/>
          </a:prstGeom>
          <a:ln>
            <a:noFill/>
          </a:ln>
        </p:spPr>
        <p:txBody>
          <a:bodyPr/>
          <a:lstStyle>
            <a:lvl1pPr>
              <a:defRPr kumimoji="1" lang="ja-JP" altLang="en-US" sz="1400" kern="1200" dirty="0" smtClean="0">
                <a:solidFill>
                  <a:schemeClr val="bg2"/>
                </a:solidFill>
                <a:latin typeface="Arial" charset="0"/>
                <a:ea typeface="ＭＳ Ｐゴシック" charset="-128"/>
                <a:cs typeface="+mn-cs"/>
              </a:defRPr>
            </a:lvl1pPr>
          </a:lstStyle>
          <a:p>
            <a:pPr algn="ctr"/>
            <a:r>
              <a:rPr lang="ja-JP" altLang="en-US" dirty="0" smtClean="0"/>
              <a:t>知能機械システム研究室</a:t>
            </a:r>
            <a:endParaRPr lang="ja-JP" altLang="en-US" dirty="0"/>
          </a:p>
        </p:txBody>
      </p:sp>
      <p:sp>
        <p:nvSpPr>
          <p:cNvPr id="16" name="直角三角形 15"/>
          <p:cNvSpPr/>
          <p:nvPr/>
        </p:nvSpPr>
        <p:spPr>
          <a:xfrm>
            <a:off x="8266031" y="621413"/>
            <a:ext cx="216024" cy="162302"/>
          </a:xfrm>
          <a:prstGeom prst="rtTriangl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直角三角形 16"/>
          <p:cNvSpPr/>
          <p:nvPr/>
        </p:nvSpPr>
        <p:spPr>
          <a:xfrm>
            <a:off x="8489198" y="621413"/>
            <a:ext cx="216024" cy="162302"/>
          </a:xfrm>
          <a:prstGeom prst="rtTriangle">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直角三角形 17"/>
          <p:cNvSpPr/>
          <p:nvPr/>
        </p:nvSpPr>
        <p:spPr>
          <a:xfrm>
            <a:off x="8720280" y="621413"/>
            <a:ext cx="216024" cy="162302"/>
          </a:xfrm>
          <a:prstGeom prst="rtTriangle">
            <a:avLst/>
          </a:prstGeom>
          <a:solidFill>
            <a:schemeClr val="accent1">
              <a:lumMod val="95000"/>
            </a:schemeClr>
          </a:solidFill>
          <a:ln>
            <a:solidFill>
              <a:schemeClr val="accent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直角三角形 18"/>
          <p:cNvSpPr/>
          <p:nvPr/>
        </p:nvSpPr>
        <p:spPr>
          <a:xfrm flipH="1" flipV="1">
            <a:off x="7792676" y="621310"/>
            <a:ext cx="247392" cy="163130"/>
          </a:xfrm>
          <a:prstGeom prst="rtTriangl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直角三角形 19"/>
          <p:cNvSpPr/>
          <p:nvPr/>
        </p:nvSpPr>
        <p:spPr>
          <a:xfrm flipH="1" flipV="1">
            <a:off x="8016897" y="620688"/>
            <a:ext cx="247392" cy="160646"/>
          </a:xfrm>
          <a:prstGeom prst="rtTriangl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直角三角形 20"/>
          <p:cNvSpPr/>
          <p:nvPr/>
        </p:nvSpPr>
        <p:spPr>
          <a:xfrm flipH="1" flipV="1">
            <a:off x="8241806" y="620688"/>
            <a:ext cx="247392" cy="160646"/>
          </a:xfrm>
          <a:prstGeom prst="rtTriangle">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直角三角形 21"/>
          <p:cNvSpPr/>
          <p:nvPr/>
        </p:nvSpPr>
        <p:spPr>
          <a:xfrm flipH="1" flipV="1">
            <a:off x="8472531" y="621413"/>
            <a:ext cx="247392" cy="159921"/>
          </a:xfrm>
          <a:prstGeom prst="rtTriangle">
            <a:avLst/>
          </a:prstGeom>
          <a:solidFill>
            <a:schemeClr val="accent1">
              <a:lumMod val="95000"/>
            </a:schemeClr>
          </a:solidFill>
          <a:ln>
            <a:solidFill>
              <a:schemeClr val="accent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00649458"/>
      </p:ext>
    </p:extLst>
  </p:cSld>
  <p:clrMap bg1="lt1" tx1="dk1" bg2="lt2" tx2="dk2" accent1="accent1" accent2="accent2" accent3="accent3" accent4="accent4" accent5="accent5" accent6="accent6" hlink="hlink" folHlink="folHlink"/>
  <p:sldLayoutIdLst>
    <p:sldLayoutId id="2147483661" r:id="rId1"/>
    <p:sldLayoutId id="2147483662" r:id="rId2"/>
  </p:sldLayoutIdLst>
  <p:timing>
    <p:tnLst>
      <p:par>
        <p:cTn id="1" dur="indefinite" restart="never" nodeType="tmRoot"/>
      </p:par>
    </p:tnLst>
  </p:timing>
  <p:hf hdr="0"/>
  <p:txStyles>
    <p:titleStyle>
      <a:lvl1pPr algn="ctr" defTabSz="914400" rtl="0" eaLnBrk="1" latinLnBrk="0" hangingPunct="1">
        <a:spcBef>
          <a:spcPct val="0"/>
        </a:spcBef>
        <a:buNone/>
        <a:defRPr kumimoji="1" sz="36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7" name="図 36"/>
          <p:cNvPicPr>
            <a:picLocks noChangeAspect="1"/>
          </p:cNvPicPr>
          <p:nvPr/>
        </p:nvPicPr>
        <p:blipFill>
          <a:blip r:embed="rId2">
            <a:extLst>
              <a:ext uri="{BEBA8EAE-BF5A-486C-A8C5-ECC9F3942E4B}">
                <a14:imgProps xmlns:a14="http://schemas.microsoft.com/office/drawing/2010/main">
                  <a14:imgLayer r:embed="rId3">
                    <a14:imgEffect>
                      <a14:artisticPaintBrush/>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プレースホルダー 1"/>
          <p:cNvSpPr>
            <a:spLocks noGrp="1"/>
          </p:cNvSpPr>
          <p:nvPr>
            <p:ph type="title"/>
          </p:nvPr>
        </p:nvSpPr>
        <p:spPr>
          <a:xfrm>
            <a:off x="683568" y="1916832"/>
            <a:ext cx="8229600" cy="114300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539552" y="3933056"/>
            <a:ext cx="8229600" cy="1401019"/>
          </a:xfrm>
          <a:prstGeom prst="rect">
            <a:avLst/>
          </a:prstGeom>
        </p:spPr>
        <p:txBody>
          <a:bodyPr vert="horz" lIns="91440" tIns="45720" rIns="91440" bIns="45720" rtlCol="0">
            <a:normAutofit/>
          </a:bodyPr>
          <a:lstStyle/>
          <a:p>
            <a:pPr lvl="0"/>
            <a:r>
              <a:rPr kumimoji="1" lang="ja-JP" altLang="en-US" dirty="0" smtClean="0"/>
              <a:t>マスター テキトの書式設定</a:t>
            </a:r>
          </a:p>
          <a:p>
            <a:pPr lvl="1"/>
            <a:r>
              <a:rPr kumimoji="1" lang="ja-JP" altLang="en-US" dirty="0" smtClean="0"/>
              <a:t>第 </a:t>
            </a:r>
            <a:r>
              <a:rPr kumimoji="1" lang="en-US" altLang="ja-JP" dirty="0" smtClean="0"/>
              <a:t>2 </a:t>
            </a:r>
            <a:r>
              <a:rPr kumimoji="1" lang="ja-JP" altLang="en-US" dirty="0" smtClean="0"/>
              <a:t>レベル</a:t>
            </a:r>
          </a:p>
        </p:txBody>
      </p:sp>
    </p:spTree>
    <p:extLst>
      <p:ext uri="{BB962C8B-B14F-4D97-AF65-F5344CB8AC3E}">
        <p14:creationId xmlns:p14="http://schemas.microsoft.com/office/powerpoint/2010/main" val="2830714163"/>
      </p:ext>
    </p:extLst>
  </p:cSld>
  <p:clrMap bg1="lt1" tx1="dk1" bg2="lt2" tx2="dk2" accent1="accent1" accent2="accent2" accent3="accent3" accent4="accent4" accent5="accent5" accent6="accent6" hlink="hlink" folHlink="folHlink"/>
  <p:timing>
    <p:tnLst>
      <p:par>
        <p:cTn id="1" dur="indefinite" restart="never" nodeType="tmRoot"/>
      </p:par>
    </p:tnLst>
  </p:timing>
  <p:hf hdr="0"/>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24.wmf"/><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notesSlide" Target="../notesSlides/notesSlide11.xml"/><Relationship Id="rId7"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video" Target="../media/media1.wmv"/><Relationship Id="rId7" Type="http://schemas.openxmlformats.org/officeDocument/2006/relationships/notesSlide" Target="../notesSlides/notesSlide12.xml"/><Relationship Id="rId2" Type="http://schemas.microsoft.com/office/2007/relationships/media" Target="../media/media1.wmv"/><Relationship Id="rId1" Type="http://schemas.openxmlformats.org/officeDocument/2006/relationships/tags" Target="../tags/tag10.xml"/><Relationship Id="rId6" Type="http://schemas.openxmlformats.org/officeDocument/2006/relationships/slideLayout" Target="../slideLayouts/slideLayout2.xml"/><Relationship Id="rId5" Type="http://schemas.openxmlformats.org/officeDocument/2006/relationships/video" Target="../media/media2.wmv"/><Relationship Id="rId10" Type="http://schemas.openxmlformats.org/officeDocument/2006/relationships/image" Target="../media/image34.png"/><Relationship Id="rId4" Type="http://schemas.microsoft.com/office/2007/relationships/media" Target="../media/media2.wmv"/><Relationship Id="rId9"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5.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6.wmf"/><Relationship Id="rId1" Type="http://schemas.openxmlformats.org/officeDocument/2006/relationships/slideLayout" Target="../slideLayouts/slideLayout2.xml"/><Relationship Id="rId4" Type="http://schemas.openxmlformats.org/officeDocument/2006/relationships/image" Target="../media/image12.w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notesSlide" Target="../notesSlides/notesSlide3.xml"/><Relationship Id="rId7" Type="http://schemas.openxmlformats.org/officeDocument/2006/relationships/image" Target="../media/image5.wmf"/><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4.wmf"/><Relationship Id="rId5" Type="http://schemas.openxmlformats.org/officeDocument/2006/relationships/image" Target="../media/image3.wmf"/><Relationship Id="rId4" Type="http://schemas.openxmlformats.org/officeDocument/2006/relationships/image" Target="../media/image2.wm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8.wmf"/><Relationship Id="rId4" Type="http://schemas.openxmlformats.org/officeDocument/2006/relationships/image" Target="../media/image7.w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2.wmf"/><Relationship Id="rId4" Type="http://schemas.openxmlformats.org/officeDocument/2006/relationships/image" Target="../media/image11.w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8.jpe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2.xml"/><Relationship Id="rId7" Type="http://schemas.openxmlformats.org/officeDocument/2006/relationships/oleObject" Target="../embeddings/oleObject1.bin"/><Relationship Id="rId2" Type="http://schemas.openxmlformats.org/officeDocument/2006/relationships/tags" Target="../tags/tag6.xml"/><Relationship Id="rId1" Type="http://schemas.openxmlformats.org/officeDocument/2006/relationships/vmlDrawing" Target="../drawings/vmlDrawing1.v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8.xml"/><Relationship Id="rId9"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51" name="Rectangle 3"/>
          <p:cNvSpPr>
            <a:spLocks noGrp="1" noChangeArrowheads="1"/>
          </p:cNvSpPr>
          <p:nvPr>
            <p:ph type="subTitle" idx="1"/>
          </p:nvPr>
        </p:nvSpPr>
        <p:spPr>
          <a:xfrm>
            <a:off x="2987824" y="4869160"/>
            <a:ext cx="3168352" cy="1656184"/>
          </a:xfrm>
        </p:spPr>
        <p:txBody>
          <a:bodyPr>
            <a:noAutofit/>
          </a:bodyPr>
          <a:lstStyle/>
          <a:p>
            <a:pPr algn="l"/>
            <a:r>
              <a:rPr lang="ja-JP" altLang="en-US" dirty="0" smtClean="0">
                <a:solidFill>
                  <a:schemeClr val="tx1"/>
                </a:solidFill>
              </a:rPr>
              <a:t>○生田目 </a:t>
            </a:r>
            <a:r>
              <a:rPr lang="ja-JP" altLang="en-US" dirty="0">
                <a:solidFill>
                  <a:schemeClr val="tx1"/>
                </a:solidFill>
              </a:rPr>
              <a:t>祥吾</a:t>
            </a:r>
            <a:endParaRPr lang="ja-JP" altLang="ja-JP" dirty="0">
              <a:solidFill>
                <a:schemeClr val="tx1"/>
              </a:solidFill>
            </a:endParaRPr>
          </a:p>
          <a:p>
            <a:pPr algn="l"/>
            <a:r>
              <a:rPr lang="ja-JP" altLang="en-US" dirty="0" smtClean="0">
                <a:solidFill>
                  <a:schemeClr val="tx1"/>
                </a:solidFill>
              </a:rPr>
              <a:t>　 石田 真一</a:t>
            </a:r>
            <a:endParaRPr lang="en-US" altLang="ja-JP" dirty="0" smtClean="0">
              <a:solidFill>
                <a:schemeClr val="tx1"/>
              </a:solidFill>
            </a:endParaRPr>
          </a:p>
          <a:p>
            <a:pPr algn="l"/>
            <a:r>
              <a:rPr lang="ja-JP" altLang="en-US" dirty="0" smtClean="0">
                <a:solidFill>
                  <a:schemeClr val="tx1"/>
                </a:solidFill>
              </a:rPr>
              <a:t>　 松日楽 信人</a:t>
            </a:r>
            <a:endParaRPr lang="en-US" altLang="ja-JP" dirty="0" smtClean="0">
              <a:solidFill>
                <a:schemeClr val="tx1"/>
              </a:solidFill>
            </a:endParaRPr>
          </a:p>
        </p:txBody>
      </p:sp>
      <p:sp>
        <p:nvSpPr>
          <p:cNvPr id="2050" name="Rectangle 2"/>
          <p:cNvSpPr>
            <a:spLocks noGrp="1" noChangeArrowheads="1"/>
          </p:cNvSpPr>
          <p:nvPr>
            <p:ph type="title"/>
          </p:nvPr>
        </p:nvSpPr>
        <p:spPr>
          <a:xfrm>
            <a:off x="251520" y="1844824"/>
            <a:ext cx="8640960" cy="2304256"/>
          </a:xfrm>
        </p:spPr>
        <p:txBody>
          <a:bodyPr>
            <a:normAutofit/>
          </a:bodyPr>
          <a:lstStyle/>
          <a:p>
            <a:r>
              <a:rPr lang="en-US" altLang="ja-JP" sz="4000" dirty="0"/>
              <a:t>RTM</a:t>
            </a:r>
            <a:r>
              <a:rPr lang="ja-JP" altLang="ja-JP" sz="4000" dirty="0"/>
              <a:t>で動作</a:t>
            </a:r>
            <a:r>
              <a:rPr lang="ja-JP" altLang="ja-JP" sz="4000" dirty="0" smtClean="0"/>
              <a:t>する</a:t>
            </a:r>
            <a:r>
              <a:rPr lang="en-US" altLang="ja-JP" sz="4000" dirty="0" smtClean="0"/>
              <a:t/>
            </a:r>
            <a:br>
              <a:rPr lang="en-US" altLang="ja-JP" sz="4000" dirty="0" smtClean="0"/>
            </a:br>
            <a:r>
              <a:rPr lang="ja-JP" altLang="ja-JP" sz="4000" dirty="0" smtClean="0"/>
              <a:t>人</a:t>
            </a:r>
            <a:r>
              <a:rPr lang="ja-JP" altLang="ja-JP" sz="4000" dirty="0"/>
              <a:t>追尾可能</a:t>
            </a:r>
            <a:r>
              <a:rPr lang="ja-JP" altLang="ja-JP" sz="4000" dirty="0" smtClean="0"/>
              <a:t>なカメラモジュール</a:t>
            </a:r>
            <a:r>
              <a:rPr lang="ja-JP" altLang="ja-JP" sz="4000" dirty="0"/>
              <a:t>の開発</a:t>
            </a:r>
            <a:endParaRPr lang="ja-JP" altLang="ja-JP" sz="4400" dirty="0"/>
          </a:p>
        </p:txBody>
      </p:sp>
      <p:sp>
        <p:nvSpPr>
          <p:cNvPr id="4" name="Rectangle 3"/>
          <p:cNvSpPr txBox="1">
            <a:spLocks noChangeArrowheads="1"/>
          </p:cNvSpPr>
          <p:nvPr/>
        </p:nvSpPr>
        <p:spPr bwMode="auto">
          <a:xfrm>
            <a:off x="755576" y="116632"/>
            <a:ext cx="7632848" cy="129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FontTx/>
              <a:buNone/>
              <a:defRPr kumimoji="1"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800">
                <a:solidFill>
                  <a:schemeClr val="tx1"/>
                </a:solidFill>
                <a:latin typeface="+mn-lt"/>
                <a:ea typeface="+mn-ea"/>
              </a:defRPr>
            </a:lvl2pPr>
            <a:lvl3pPr marL="1143000" indent="-228600" algn="l" rtl="0" eaLnBrk="1" fontAlgn="base" hangingPunct="1">
              <a:spcBef>
                <a:spcPct val="20000"/>
              </a:spcBef>
              <a:spcAft>
                <a:spcPct val="0"/>
              </a:spcAft>
              <a:buChar char="•"/>
              <a:defRPr kumimoji="1" sz="2400">
                <a:solidFill>
                  <a:schemeClr val="tx1"/>
                </a:solidFill>
                <a:latin typeface="+mn-lt"/>
                <a:ea typeface="+mn-ea"/>
              </a:defRPr>
            </a:lvl3pPr>
            <a:lvl4pPr marL="1600200" indent="-228600" algn="l" rtl="0" eaLnBrk="1" fontAlgn="base" hangingPunct="1">
              <a:spcBef>
                <a:spcPct val="20000"/>
              </a:spcBef>
              <a:spcAft>
                <a:spcPct val="0"/>
              </a:spcAft>
              <a:buChar char="–"/>
              <a:defRPr kumimoji="1" sz="2000">
                <a:solidFill>
                  <a:schemeClr val="tx1"/>
                </a:solidFill>
                <a:latin typeface="+mn-lt"/>
                <a:ea typeface="+mn-ea"/>
              </a:defRPr>
            </a:lvl4pPr>
            <a:lvl5pPr marL="2057400" indent="-228600" algn="l" rtl="0" eaLnBrk="1" fontAlgn="base" hangingPunct="1">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r>
              <a:rPr lang="ja-JP" altLang="en-US" dirty="0" smtClean="0"/>
              <a:t>第１３回計測自動制御学会</a:t>
            </a:r>
            <a:endParaRPr lang="en-US" altLang="ja-JP" dirty="0" smtClean="0"/>
          </a:p>
          <a:p>
            <a:r>
              <a:rPr lang="ja-JP" altLang="en-US" dirty="0" smtClean="0"/>
              <a:t>システムインテグレーション部門講演会</a:t>
            </a:r>
            <a:endParaRPr lang="en-US" altLang="ja-JP" dirty="0" smtClean="0"/>
          </a:p>
          <a:p>
            <a:r>
              <a:rPr lang="en-US" altLang="ja-JP" dirty="0" smtClean="0"/>
              <a:t>RT</a:t>
            </a:r>
            <a:r>
              <a:rPr lang="ja-JP" altLang="en-US" dirty="0" smtClean="0"/>
              <a:t>ミドルウェアコンテスト２０１２</a:t>
            </a:r>
            <a:endParaRPr lang="ja-JP" altLang="ja-JP" dirty="0"/>
          </a:p>
        </p:txBody>
      </p:sp>
      <p:sp>
        <p:nvSpPr>
          <p:cNvPr id="7" name="Rectangle 3"/>
          <p:cNvSpPr txBox="1">
            <a:spLocks noChangeArrowheads="1"/>
          </p:cNvSpPr>
          <p:nvPr/>
        </p:nvSpPr>
        <p:spPr>
          <a:xfrm>
            <a:off x="1259632" y="4279528"/>
            <a:ext cx="6624736" cy="589632"/>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itchFamily="34" charset="0"/>
              <a:buNone/>
              <a:defRPr kumimoji="1"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kumimoji="1" sz="2000" kern="1200">
                <a:solidFill>
                  <a:schemeClr val="tx1">
                    <a:tint val="75000"/>
                  </a:schemeClr>
                </a:solidFill>
                <a:latin typeface="+mn-lt"/>
                <a:ea typeface="+mn-ea"/>
                <a:cs typeface="+mn-cs"/>
              </a:defRPr>
            </a:lvl9pPr>
          </a:lstStyle>
          <a:p>
            <a:r>
              <a:rPr lang="ja-JP" altLang="en-US" sz="2800" dirty="0" smtClean="0">
                <a:solidFill>
                  <a:schemeClr val="tx1"/>
                </a:solidFill>
              </a:rPr>
              <a:t>芝浦</a:t>
            </a:r>
            <a:r>
              <a:rPr lang="ja-JP" altLang="en-US" sz="2800" dirty="0">
                <a:solidFill>
                  <a:schemeClr val="tx1"/>
                </a:solidFill>
              </a:rPr>
              <a:t>工業</a:t>
            </a:r>
            <a:r>
              <a:rPr lang="ja-JP" altLang="en-US" sz="2800" dirty="0" smtClean="0">
                <a:solidFill>
                  <a:schemeClr val="tx1"/>
                </a:solidFill>
              </a:rPr>
              <a:t>大学　知能機械システム研究室</a:t>
            </a:r>
            <a:endParaRPr lang="en-US" altLang="ja-JP" sz="2800" dirty="0" smtClean="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3446"/>
    </mc:Choice>
    <mc:Fallback xmlns="">
      <p:transition spd="slow" advTm="3446"/>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角丸四角形 6"/>
          <p:cNvSpPr/>
          <p:nvPr/>
        </p:nvSpPr>
        <p:spPr>
          <a:xfrm>
            <a:off x="323527" y="2636912"/>
            <a:ext cx="8568953" cy="1440160"/>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スライド番号プレースホルダー 5"/>
          <p:cNvSpPr>
            <a:spLocks noGrp="1"/>
          </p:cNvSpPr>
          <p:nvPr>
            <p:ph type="sldNum" sz="quarter" idx="12"/>
          </p:nvPr>
        </p:nvSpPr>
        <p:spPr>
          <a:xfrm>
            <a:off x="6553200" y="6525344"/>
            <a:ext cx="2133600" cy="288032"/>
          </a:xfrm>
        </p:spPr>
        <p:txBody>
          <a:bodyPr/>
          <a:lstStyle/>
          <a:p>
            <a:fld id="{DEC23A9A-6B10-4F7A-B6B5-CE8E06B370B4}" type="slidenum">
              <a:rPr lang="en-US" altLang="ja-JP"/>
              <a:pPr/>
              <a:t>9</a:t>
            </a:fld>
            <a:endParaRPr lang="en-US" altLang="ja-JP"/>
          </a:p>
        </p:txBody>
      </p:sp>
      <p:sp>
        <p:nvSpPr>
          <p:cNvPr id="2" name="日付プレースホルダー 1"/>
          <p:cNvSpPr>
            <a:spLocks noGrp="1"/>
          </p:cNvSpPr>
          <p:nvPr>
            <p:ph type="dt" sz="half" idx="10"/>
          </p:nvPr>
        </p:nvSpPr>
        <p:spPr>
          <a:xfrm>
            <a:off x="323528" y="6525344"/>
            <a:ext cx="2133600" cy="303912"/>
          </a:xfrm>
        </p:spPr>
        <p:txBody>
          <a:bodyPr/>
          <a:lstStyle/>
          <a:p>
            <a:fld id="{5E4614A1-7110-4944-91EF-8B26BC20224D}" type="datetime1">
              <a:rPr lang="ja-JP" altLang="en-US" smtClean="0"/>
              <a:t>2012/12/20</a:t>
            </a:fld>
            <a:endParaRPr lang="en-US" altLang="ja-JP"/>
          </a:p>
        </p:txBody>
      </p:sp>
      <p:sp>
        <p:nvSpPr>
          <p:cNvPr id="40" name="Rectangle 2"/>
          <p:cNvSpPr txBox="1">
            <a:spLocks noChangeArrowheads="1"/>
          </p:cNvSpPr>
          <p:nvPr/>
        </p:nvSpPr>
        <p:spPr>
          <a:xfrm>
            <a:off x="323527" y="0"/>
            <a:ext cx="7839735"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600" kern="1200">
                <a:solidFill>
                  <a:schemeClr val="tx1"/>
                </a:solidFill>
                <a:latin typeface="+mj-lt"/>
                <a:ea typeface="+mj-ea"/>
                <a:cs typeface="+mj-cs"/>
              </a:defRPr>
            </a:lvl1pPr>
          </a:lstStyle>
          <a:p>
            <a:pPr algn="l"/>
            <a:r>
              <a:rPr lang="en-US" altLang="ja-JP" dirty="0" smtClean="0"/>
              <a:t>3.</a:t>
            </a:r>
            <a:r>
              <a:rPr lang="ja-JP" altLang="en-US" dirty="0"/>
              <a:t>　開発したＲＴＣ</a:t>
            </a:r>
          </a:p>
        </p:txBody>
      </p:sp>
      <p:sp>
        <p:nvSpPr>
          <p:cNvPr id="42" name="Rectangle 3"/>
          <p:cNvSpPr>
            <a:spLocks noGrp="1" noChangeArrowheads="1"/>
          </p:cNvSpPr>
          <p:nvPr>
            <p:ph idx="1"/>
          </p:nvPr>
        </p:nvSpPr>
        <p:spPr>
          <a:xfrm>
            <a:off x="347439" y="908720"/>
            <a:ext cx="4080545" cy="576064"/>
          </a:xfr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8100000" scaled="1"/>
            <a:tileRect/>
          </a:gradFill>
          <a:scene3d>
            <a:camera prst="orthographicFront"/>
            <a:lightRig rig="threePt" dir="t"/>
          </a:scene3d>
          <a:sp3d>
            <a:bevelT w="114300" prst="hardEdge"/>
          </a:sp3d>
        </p:spPr>
        <p:style>
          <a:lnRef idx="1">
            <a:schemeClr val="dk1"/>
          </a:lnRef>
          <a:fillRef idx="2">
            <a:schemeClr val="dk1"/>
          </a:fillRef>
          <a:effectRef idx="1">
            <a:schemeClr val="dk1"/>
          </a:effectRef>
          <a:fontRef idx="minor">
            <a:schemeClr val="dk1"/>
          </a:fontRef>
        </p:style>
        <p:txBody>
          <a:bodyPr anchor="ctr">
            <a:normAutofit/>
          </a:bodyPr>
          <a:lstStyle/>
          <a:p>
            <a:pPr marL="0" indent="0" algn="ctr">
              <a:buNone/>
            </a:pPr>
            <a:r>
              <a:rPr lang="ja-JP" altLang="en-US" sz="2800" dirty="0" smtClean="0"/>
              <a:t>人追尾コントローラＲＴＣ</a:t>
            </a:r>
            <a:endParaRPr lang="ja-JP" altLang="en-US" sz="2800" dirty="0"/>
          </a:p>
        </p:txBody>
      </p:sp>
      <p:sp>
        <p:nvSpPr>
          <p:cNvPr id="8" name="テキスト ボックス 7"/>
          <p:cNvSpPr txBox="1"/>
          <p:nvPr/>
        </p:nvSpPr>
        <p:spPr>
          <a:xfrm>
            <a:off x="323527" y="1610797"/>
            <a:ext cx="8712969" cy="954107"/>
          </a:xfrm>
          <a:prstGeom prst="rect">
            <a:avLst/>
          </a:prstGeom>
          <a:noFill/>
        </p:spPr>
        <p:txBody>
          <a:bodyPr wrap="square" rtlCol="0">
            <a:spAutoFit/>
          </a:bodyPr>
          <a:lstStyle/>
          <a:p>
            <a:pPr eaLnBrk="1" hangingPunct="1"/>
            <a:r>
              <a:rPr lang="en-US" altLang="ja-JP" sz="2800" dirty="0"/>
              <a:t>URG</a:t>
            </a:r>
            <a:r>
              <a:rPr lang="ja-JP" altLang="en-US" sz="2800" dirty="0"/>
              <a:t>の距離データから人の存在方向を</a:t>
            </a:r>
            <a:r>
              <a:rPr lang="ja-JP" altLang="en-US" sz="2800" dirty="0" smtClean="0"/>
              <a:t>推定</a:t>
            </a:r>
            <a:endParaRPr lang="ja-JP" altLang="en-US" sz="2800" dirty="0"/>
          </a:p>
          <a:p>
            <a:pPr eaLnBrk="1" hangingPunct="1"/>
            <a:r>
              <a:rPr lang="ja-JP" altLang="en-US" sz="2800" dirty="0"/>
              <a:t>距離に</a:t>
            </a:r>
            <a:r>
              <a:rPr lang="ja-JP" altLang="en-US" sz="2800" dirty="0" smtClean="0"/>
              <a:t>応じたモータ角度指示出力で</a:t>
            </a:r>
            <a:r>
              <a:rPr lang="ja-JP" altLang="en-US" sz="2800" dirty="0"/>
              <a:t>人の顔付近を</a:t>
            </a:r>
            <a:r>
              <a:rPr lang="ja-JP" altLang="en-US" sz="2800" dirty="0" smtClean="0"/>
              <a:t>追尾</a:t>
            </a:r>
            <a:endParaRPr lang="ja-JP" altLang="en-US" sz="2800"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3"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6"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8"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pic>
        <p:nvPicPr>
          <p:cNvPr id="23" name="図 22"/>
          <p:cNvPicPr/>
          <p:nvPr/>
        </p:nvPicPr>
        <p:blipFill>
          <a:blip r:embed="rId4">
            <a:extLst>
              <a:ext uri="{28A0092B-C50C-407E-A947-70E740481C1C}">
                <a14:useLocalDpi xmlns:a14="http://schemas.microsoft.com/office/drawing/2010/main" val="0"/>
              </a:ext>
            </a:extLst>
          </a:blip>
          <a:srcRect/>
          <a:stretch>
            <a:fillRect/>
          </a:stretch>
        </p:blipFill>
        <p:spPr bwMode="auto">
          <a:xfrm>
            <a:off x="3100356" y="2708920"/>
            <a:ext cx="2943288" cy="1312974"/>
          </a:xfrm>
          <a:prstGeom prst="rect">
            <a:avLst/>
          </a:prstGeom>
          <a:noFill/>
          <a:ln>
            <a:noFill/>
          </a:ln>
        </p:spPr>
      </p:pic>
      <p:sp>
        <p:nvSpPr>
          <p:cNvPr id="14" name="角丸四角形吹き出し 13"/>
          <p:cNvSpPr/>
          <p:nvPr/>
        </p:nvSpPr>
        <p:spPr>
          <a:xfrm>
            <a:off x="6228184" y="2924944"/>
            <a:ext cx="2520280" cy="793621"/>
          </a:xfrm>
          <a:prstGeom prst="wedgeRoundRectCallout">
            <a:avLst>
              <a:gd name="adj1" fmla="val -90729"/>
              <a:gd name="adj2" fmla="val 522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各軸のモータへ</a:t>
            </a:r>
            <a:endParaRPr kumimoji="1" lang="en-US" altLang="ja-JP" dirty="0" smtClean="0"/>
          </a:p>
          <a:p>
            <a:pPr algn="ctr"/>
            <a:r>
              <a:rPr kumimoji="1" lang="ja-JP" altLang="en-US" dirty="0" smtClean="0"/>
              <a:t>動作指示</a:t>
            </a:r>
            <a:r>
              <a:rPr kumimoji="1" lang="en-US" altLang="ja-JP" dirty="0" smtClean="0"/>
              <a:t>[deg]</a:t>
            </a:r>
            <a:endParaRPr kumimoji="1" lang="ja-JP" altLang="en-US" dirty="0"/>
          </a:p>
        </p:txBody>
      </p:sp>
      <p:sp>
        <p:nvSpPr>
          <p:cNvPr id="24" name="角丸四角形吹き出し 23"/>
          <p:cNvSpPr/>
          <p:nvPr/>
        </p:nvSpPr>
        <p:spPr>
          <a:xfrm>
            <a:off x="559964" y="2968596"/>
            <a:ext cx="2520280" cy="793621"/>
          </a:xfrm>
          <a:prstGeom prst="wedgeRoundRectCallout">
            <a:avLst>
              <a:gd name="adj1" fmla="val 92695"/>
              <a:gd name="adj2" fmla="val -251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ＵＲＧの</a:t>
            </a:r>
            <a:endParaRPr kumimoji="1" lang="en-US" altLang="ja-JP" dirty="0" smtClean="0"/>
          </a:p>
          <a:p>
            <a:pPr algn="ctr"/>
            <a:r>
              <a:rPr kumimoji="1" lang="ja-JP" altLang="en-US" dirty="0" smtClean="0"/>
              <a:t>計測データ</a:t>
            </a:r>
            <a:r>
              <a:rPr kumimoji="1" lang="en-US" altLang="ja-JP" dirty="0" smtClean="0"/>
              <a:t>[mm]</a:t>
            </a:r>
            <a:endParaRPr kumimoji="1" lang="ja-JP" altLang="en-US" dirty="0"/>
          </a:p>
        </p:txBody>
      </p:sp>
      <p:sp>
        <p:nvSpPr>
          <p:cNvPr id="6" name="テキスト ボックス 5"/>
          <p:cNvSpPr txBox="1"/>
          <p:nvPr/>
        </p:nvSpPr>
        <p:spPr>
          <a:xfrm>
            <a:off x="351879" y="4168599"/>
            <a:ext cx="2139828" cy="461665"/>
          </a:xfrm>
          <a:prstGeom prst="rect">
            <a:avLst/>
          </a:prstGeom>
          <a:noFill/>
        </p:spPr>
        <p:txBody>
          <a:bodyPr wrap="square" rtlCol="0">
            <a:spAutoFit/>
          </a:bodyPr>
          <a:lstStyle/>
          <a:p>
            <a:r>
              <a:rPr lang="ja-JP" altLang="en-US" dirty="0"/>
              <a:t>アルゴリズム</a:t>
            </a:r>
            <a:endParaRPr kumimoji="1" lang="ja-JP" altLang="en-US" dirty="0"/>
          </a:p>
        </p:txBody>
      </p:sp>
      <p:sp>
        <p:nvSpPr>
          <p:cNvPr id="26" name="テキスト ボックス 25"/>
          <p:cNvSpPr txBox="1"/>
          <p:nvPr/>
        </p:nvSpPr>
        <p:spPr>
          <a:xfrm>
            <a:off x="351879" y="4663306"/>
            <a:ext cx="6563024" cy="830997"/>
          </a:xfrm>
          <a:prstGeom prst="rect">
            <a:avLst/>
          </a:prstGeom>
          <a:noFill/>
        </p:spPr>
        <p:txBody>
          <a:bodyPr wrap="square" rtlCol="0">
            <a:spAutoFit/>
          </a:bodyPr>
          <a:lstStyle/>
          <a:p>
            <a:r>
              <a:rPr kumimoji="1" lang="ja-JP" altLang="en-US" dirty="0" smtClean="0"/>
              <a:t>初期取得データを環境の背景データとし</a:t>
            </a:r>
            <a:endParaRPr kumimoji="1" lang="en-US" altLang="ja-JP" dirty="0" smtClean="0"/>
          </a:p>
          <a:p>
            <a:r>
              <a:rPr kumimoji="1" lang="ja-JP" altLang="en-US" dirty="0" smtClean="0"/>
              <a:t>以降の計測結果と差分を取って変化箇所を検出</a:t>
            </a:r>
            <a:endParaRPr kumimoji="1" lang="ja-JP" altLang="en-US" dirty="0"/>
          </a:p>
        </p:txBody>
      </p:sp>
      <p:sp>
        <p:nvSpPr>
          <p:cNvPr id="9" name="弦 8"/>
          <p:cNvSpPr/>
          <p:nvPr/>
        </p:nvSpPr>
        <p:spPr>
          <a:xfrm rot="6697434">
            <a:off x="7142293" y="4888317"/>
            <a:ext cx="1647904" cy="1608621"/>
          </a:xfrm>
          <a:prstGeom prst="cho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7092280" y="4852111"/>
            <a:ext cx="391368" cy="468544"/>
          </a:xfrm>
          <a:prstGeom prst="rect">
            <a:avLst/>
          </a:prstGeom>
          <a:solidFill>
            <a:schemeClr val="accent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8568444" y="4682753"/>
            <a:ext cx="324036" cy="1009874"/>
          </a:xfrm>
          <a:prstGeom prst="rect">
            <a:avLst/>
          </a:prstGeom>
          <a:solidFill>
            <a:schemeClr val="accent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p:nvSpPr>
        <p:spPr>
          <a:xfrm>
            <a:off x="8226289" y="4440448"/>
            <a:ext cx="248754" cy="24230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p:cNvSpPr txBox="1"/>
          <p:nvPr/>
        </p:nvSpPr>
        <p:spPr>
          <a:xfrm>
            <a:off x="323527" y="5494303"/>
            <a:ext cx="6563024" cy="830997"/>
          </a:xfrm>
          <a:prstGeom prst="rect">
            <a:avLst/>
          </a:prstGeom>
          <a:noFill/>
          <a:ln>
            <a:solidFill>
              <a:schemeClr val="tx2">
                <a:lumMod val="50000"/>
                <a:lumOff val="50000"/>
              </a:schemeClr>
            </a:solidFill>
            <a:prstDash val="dash"/>
          </a:ln>
        </p:spPr>
        <p:txBody>
          <a:bodyPr wrap="square" rtlCol="0">
            <a:spAutoFit/>
          </a:bodyPr>
          <a:lstStyle/>
          <a:p>
            <a:r>
              <a:rPr kumimoji="1" lang="ja-JP" altLang="en-US" dirty="0" smtClean="0"/>
              <a:t>設定したおよその顔高さと人との距離データから</a:t>
            </a:r>
            <a:r>
              <a:rPr kumimoji="1" lang="ja-JP" altLang="en-US" dirty="0" smtClean="0">
                <a:solidFill>
                  <a:srgbClr val="02C602"/>
                </a:solidFill>
              </a:rPr>
              <a:t>パン軸</a:t>
            </a:r>
            <a:r>
              <a:rPr kumimoji="1" lang="ja-JP" altLang="en-US" dirty="0" smtClean="0"/>
              <a:t>だけでなく</a:t>
            </a:r>
            <a:r>
              <a:rPr kumimoji="1" lang="ja-JP" altLang="en-US" dirty="0" smtClean="0">
                <a:solidFill>
                  <a:srgbClr val="2000DE"/>
                </a:solidFill>
              </a:rPr>
              <a:t>チルト軸</a:t>
            </a:r>
            <a:r>
              <a:rPr kumimoji="1" lang="ja-JP" altLang="en-US" dirty="0" smtClean="0"/>
              <a:t>も制御</a:t>
            </a:r>
            <a:endParaRPr kumimoji="1" lang="ja-JP" altLang="en-US" dirty="0"/>
          </a:p>
        </p:txBody>
      </p:sp>
      <p:pic>
        <p:nvPicPr>
          <p:cNvPr id="12291" name="Picture 3" descr="C:\Users\b09074\AppData\Local\Microsoft\Windows\Temporary Internet Files\Content.IE5\MI5WUZAN\MC900349648[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134005">
            <a:off x="8063936" y="4206094"/>
            <a:ext cx="162567" cy="636854"/>
          </a:xfrm>
          <a:prstGeom prst="rect">
            <a:avLst/>
          </a:prstGeom>
          <a:noFill/>
          <a:extLst>
            <a:ext uri="{909E8E84-426E-40DD-AFC4-6F175D3DCCD1}">
              <a14:hiddenFill xmlns:a14="http://schemas.microsoft.com/office/drawing/2010/main">
                <a:solidFill>
                  <a:srgbClr val="FFFFFF"/>
                </a:solidFill>
              </a14:hiddenFill>
            </a:ext>
          </a:extLst>
        </p:spPr>
      </p:pic>
      <p:sp>
        <p:nvSpPr>
          <p:cNvPr id="43" name="円/楕円 42"/>
          <p:cNvSpPr/>
          <p:nvPr/>
        </p:nvSpPr>
        <p:spPr>
          <a:xfrm>
            <a:off x="7956376" y="5949280"/>
            <a:ext cx="124377" cy="121153"/>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p:cNvCxnSpPr>
            <a:stCxn id="43" idx="0"/>
          </p:cNvCxnSpPr>
          <p:nvPr/>
        </p:nvCxnSpPr>
        <p:spPr>
          <a:xfrm flipH="1" flipV="1">
            <a:off x="7956376" y="5320655"/>
            <a:ext cx="62189" cy="628625"/>
          </a:xfrm>
          <a:prstGeom prst="straightConnector1">
            <a:avLst/>
          </a:prstGeom>
          <a:ln w="28575">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17" name="円弧 16"/>
          <p:cNvSpPr/>
          <p:nvPr/>
        </p:nvSpPr>
        <p:spPr>
          <a:xfrm>
            <a:off x="7668344" y="5567390"/>
            <a:ext cx="736518" cy="813938"/>
          </a:xfrm>
          <a:prstGeom prst="arc">
            <a:avLst>
              <a:gd name="adj1" fmla="val 15559067"/>
              <a:gd name="adj2" fmla="val 0"/>
            </a:avLst>
          </a:prstGeom>
          <a:ln w="1905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7" name="フッター プレースホルダー 4"/>
          <p:cNvSpPr>
            <a:spLocks noGrp="1"/>
          </p:cNvSpPr>
          <p:nvPr>
            <p:ph type="ftr" sz="quarter" idx="11"/>
          </p:nvPr>
        </p:nvSpPr>
        <p:spPr>
          <a:xfrm>
            <a:off x="2731976" y="6525344"/>
            <a:ext cx="3680048" cy="288032"/>
          </a:xfrm>
        </p:spPr>
        <p:txBody>
          <a:bodyPr anchor="ctr"/>
          <a:lstStyle/>
          <a:p>
            <a:pPr algn="ctr"/>
            <a:r>
              <a:rPr lang="ja-JP" altLang="en-US" dirty="0" smtClean="0"/>
              <a:t>芝浦工業大学　知能機械システム研究室</a:t>
            </a:r>
            <a:endParaRPr lang="ja-JP" altLang="en-US" dirty="0"/>
          </a:p>
        </p:txBody>
      </p:sp>
    </p:spTree>
    <p:custDataLst>
      <p:tags r:id="rId1"/>
    </p:custDataLst>
    <p:extLst>
      <p:ext uri="{BB962C8B-B14F-4D97-AF65-F5344CB8AC3E}">
        <p14:creationId xmlns:p14="http://schemas.microsoft.com/office/powerpoint/2010/main" val="3207867148"/>
      </p:ext>
    </p:extLst>
  </p:cSld>
  <p:clrMapOvr>
    <a:masterClrMapping/>
  </p:clrMapOvr>
  <mc:AlternateContent xmlns:mc="http://schemas.openxmlformats.org/markup-compatibility/2006" xmlns:p14="http://schemas.microsoft.com/office/powerpoint/2010/main">
    <mc:Choice Requires="p14">
      <p:transition spd="slow" p14:dur="2000" advTm="31270"/>
    </mc:Choice>
    <mc:Fallback xmlns="">
      <p:transition spd="slow" advTm="31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bg/>
                                          </p:spTgt>
                                        </p:tgtEl>
                                        <p:attrNameLst>
                                          <p:attrName>style.visibility</p:attrName>
                                        </p:attrNameLst>
                                      </p:cBhvr>
                                      <p:to>
                                        <p:strVal val="visible"/>
                                      </p:to>
                                    </p:set>
                                    <p:animEffect transition="in" filter="fade">
                                      <p:cBhvr>
                                        <p:cTn id="7" dur="500"/>
                                        <p:tgtEl>
                                          <p:spTgt spid="42">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up)">
                                      <p:cBhvr>
                                        <p:cTn id="31" dur="500"/>
                                        <p:tgtEl>
                                          <p:spTgt spid="6"/>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grpId="1" nodeType="clickEffect">
                                  <p:stCondLst>
                                    <p:cond delay="100"/>
                                  </p:stCondLst>
                                  <p:childTnLst>
                                    <p:set>
                                      <p:cBhvr>
                                        <p:cTn id="52" dur="1" fill="hold">
                                          <p:stCondLst>
                                            <p:cond delay="0"/>
                                          </p:stCondLst>
                                        </p:cTn>
                                        <p:tgtEl>
                                          <p:spTgt spid="12"/>
                                        </p:tgtEl>
                                        <p:attrNameLst>
                                          <p:attrName>style.visibility</p:attrName>
                                        </p:attrNameLst>
                                      </p:cBhvr>
                                      <p:to>
                                        <p:strVal val="visible"/>
                                      </p:to>
                                    </p:set>
                                    <p:anim calcmode="lin" valueType="num">
                                      <p:cBhvr>
                                        <p:cTn id="53" dur="400" fill="hold"/>
                                        <p:tgtEl>
                                          <p:spTgt spid="12"/>
                                        </p:tgtEl>
                                        <p:attrNameLst>
                                          <p:attrName>ppt_w</p:attrName>
                                        </p:attrNameLst>
                                      </p:cBhvr>
                                      <p:tavLst>
                                        <p:tav tm="0">
                                          <p:val>
                                            <p:fltVal val="0"/>
                                          </p:val>
                                        </p:tav>
                                        <p:tav tm="100000">
                                          <p:val>
                                            <p:strVal val="#ppt_w"/>
                                          </p:val>
                                        </p:tav>
                                      </p:tavLst>
                                    </p:anim>
                                    <p:anim calcmode="lin" valueType="num">
                                      <p:cBhvr>
                                        <p:cTn id="54" dur="400" fill="hold"/>
                                        <p:tgtEl>
                                          <p:spTgt spid="12"/>
                                        </p:tgtEl>
                                        <p:attrNameLst>
                                          <p:attrName>ppt_h</p:attrName>
                                        </p:attrNameLst>
                                      </p:cBhvr>
                                      <p:tavLst>
                                        <p:tav tm="0">
                                          <p:val>
                                            <p:fltVal val="0"/>
                                          </p:val>
                                        </p:tav>
                                        <p:tav tm="100000">
                                          <p:val>
                                            <p:strVal val="#ppt_h"/>
                                          </p:val>
                                        </p:tav>
                                      </p:tavLst>
                                    </p:anim>
                                    <p:animEffect transition="in" filter="fade">
                                      <p:cBhvr>
                                        <p:cTn id="55" dur="400"/>
                                        <p:tgtEl>
                                          <p:spTgt spid="12"/>
                                        </p:tgtEl>
                                      </p:cBhvr>
                                    </p:animEffect>
                                  </p:childTnLst>
                                </p:cTn>
                              </p:par>
                            </p:childTnLst>
                          </p:cTn>
                        </p:par>
                        <p:par>
                          <p:cTn id="56" fill="hold">
                            <p:stCondLst>
                              <p:cond delay="500"/>
                            </p:stCondLst>
                            <p:childTnLst>
                              <p:par>
                                <p:cTn id="57" presetID="59" presetClass="path" presetSubtype="0" accel="50000" decel="50000" fill="hold" grpId="0" nodeType="afterEffect">
                                  <p:stCondLst>
                                    <p:cond delay="0"/>
                                  </p:stCondLst>
                                  <p:childTnLst>
                                    <p:animMotion origin="layout" path="M 0.00105 0.00092 C 0.01042 0.00949 0.01303 0.02546 0.00608 0.03842 C 0.00018 0.05208 -0.01267 0.05509 -0.02204 0.04606 C -0.03229 0.03726 -0.04461 0.04143 -0.05121 0.05416 C -0.05781 0.06713 -0.0552 0.08379 -0.04583 0.09236 " pathEditMode="relative" rAng="7449951" ptsTypes="fffff">
                                      <p:cBhvr>
                                        <p:cTn id="58" dur="2000" fill="hold"/>
                                        <p:tgtEl>
                                          <p:spTgt spid="12"/>
                                        </p:tgtEl>
                                        <p:attrNameLst>
                                          <p:attrName>ppt_x</p:attrName>
                                          <p:attrName>ppt_y</p:attrName>
                                        </p:attrNameLst>
                                      </p:cBhvr>
                                      <p:rCtr x="-2326" y="4583"/>
                                    </p:animMotion>
                                  </p:childTnLst>
                                </p:cTn>
                              </p:par>
                            </p:childTnLst>
                          </p:cTn>
                        </p:par>
                        <p:par>
                          <p:cTn id="59" fill="hold">
                            <p:stCondLst>
                              <p:cond delay="2500"/>
                            </p:stCondLst>
                            <p:childTnLst>
                              <p:par>
                                <p:cTn id="60" presetID="53" presetClass="entr" presetSubtype="16" fill="hold" nodeType="afterEffect">
                                  <p:stCondLst>
                                    <p:cond delay="0"/>
                                  </p:stCondLst>
                                  <p:childTnLst>
                                    <p:set>
                                      <p:cBhvr>
                                        <p:cTn id="61" dur="1" fill="hold">
                                          <p:stCondLst>
                                            <p:cond delay="0"/>
                                          </p:stCondLst>
                                        </p:cTn>
                                        <p:tgtEl>
                                          <p:spTgt spid="12291"/>
                                        </p:tgtEl>
                                        <p:attrNameLst>
                                          <p:attrName>style.visibility</p:attrName>
                                        </p:attrNameLst>
                                      </p:cBhvr>
                                      <p:to>
                                        <p:strVal val="visible"/>
                                      </p:to>
                                    </p:set>
                                    <p:anim calcmode="lin" valueType="num">
                                      <p:cBhvr>
                                        <p:cTn id="62" dur="200" fill="hold"/>
                                        <p:tgtEl>
                                          <p:spTgt spid="12291"/>
                                        </p:tgtEl>
                                        <p:attrNameLst>
                                          <p:attrName>ppt_w</p:attrName>
                                        </p:attrNameLst>
                                      </p:cBhvr>
                                      <p:tavLst>
                                        <p:tav tm="0">
                                          <p:val>
                                            <p:fltVal val="0"/>
                                          </p:val>
                                        </p:tav>
                                        <p:tav tm="100000">
                                          <p:val>
                                            <p:strVal val="#ppt_w"/>
                                          </p:val>
                                        </p:tav>
                                      </p:tavLst>
                                    </p:anim>
                                    <p:anim calcmode="lin" valueType="num">
                                      <p:cBhvr>
                                        <p:cTn id="63" dur="200" fill="hold"/>
                                        <p:tgtEl>
                                          <p:spTgt spid="12291"/>
                                        </p:tgtEl>
                                        <p:attrNameLst>
                                          <p:attrName>ppt_h</p:attrName>
                                        </p:attrNameLst>
                                      </p:cBhvr>
                                      <p:tavLst>
                                        <p:tav tm="0">
                                          <p:val>
                                            <p:fltVal val="0"/>
                                          </p:val>
                                        </p:tav>
                                        <p:tav tm="100000">
                                          <p:val>
                                            <p:strVal val="#ppt_h"/>
                                          </p:val>
                                        </p:tav>
                                      </p:tavLst>
                                    </p:anim>
                                    <p:animEffect transition="in" filter="fade">
                                      <p:cBhvr>
                                        <p:cTn id="64" dur="200"/>
                                        <p:tgtEl>
                                          <p:spTgt spid="12291"/>
                                        </p:tgtEl>
                                      </p:cBhvr>
                                    </p:animEffect>
                                  </p:childTnLst>
                                </p:cTn>
                              </p:par>
                            </p:childTnLst>
                          </p:cTn>
                        </p:par>
                        <p:par>
                          <p:cTn id="65" fill="hold">
                            <p:stCondLst>
                              <p:cond delay="2700"/>
                            </p:stCondLst>
                            <p:childTnLst>
                              <p:par>
                                <p:cTn id="66" presetID="22" presetClass="entr" presetSubtype="4" fill="hold" nodeType="after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wipe(down)">
                                      <p:cBhvr>
                                        <p:cTn id="68" dur="300"/>
                                        <p:tgtEl>
                                          <p:spTgt spid="15"/>
                                        </p:tgtEl>
                                      </p:cBhvr>
                                    </p:animEffect>
                                  </p:childTnLst>
                                </p:cTn>
                              </p:par>
                            </p:childTnLst>
                          </p:cTn>
                        </p:par>
                        <p:par>
                          <p:cTn id="69" fill="hold">
                            <p:stCondLst>
                              <p:cond delay="3000"/>
                            </p:stCondLst>
                            <p:childTnLst>
                              <p:par>
                                <p:cTn id="70" presetID="22" presetClass="entr" presetSubtype="2" fill="hold" grpId="0" nodeType="after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wipe(right)">
                                      <p:cBhvr>
                                        <p:cTn id="72" dur="300"/>
                                        <p:tgtEl>
                                          <p:spTgt spid="17"/>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fade">
                                      <p:cBhvr>
                                        <p:cTn id="7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2" grpId="0" uiExpand="1" build="p" animBg="1"/>
      <p:bldP spid="8" grpId="0"/>
      <p:bldP spid="14" grpId="0" animBg="1"/>
      <p:bldP spid="24" grpId="0" animBg="1"/>
      <p:bldP spid="6" grpId="0"/>
      <p:bldP spid="26" grpId="0"/>
      <p:bldP spid="9" grpId="0" animBg="1"/>
      <p:bldP spid="11" grpId="0" animBg="1"/>
      <p:bldP spid="30" grpId="0" animBg="1"/>
      <p:bldP spid="12" grpId="0" animBg="1"/>
      <p:bldP spid="12" grpId="1" animBg="1"/>
      <p:bldP spid="41" grpId="0" animBg="1"/>
      <p:bldP spid="43"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5"/>
          <p:cNvSpPr>
            <a:spLocks noGrp="1"/>
          </p:cNvSpPr>
          <p:nvPr>
            <p:ph type="sldNum" sz="quarter" idx="12"/>
          </p:nvPr>
        </p:nvSpPr>
        <p:spPr>
          <a:xfrm>
            <a:off x="6553200" y="6525344"/>
            <a:ext cx="2133600" cy="288032"/>
          </a:xfrm>
        </p:spPr>
        <p:txBody>
          <a:bodyPr/>
          <a:lstStyle/>
          <a:p>
            <a:fld id="{DEC23A9A-6B10-4F7A-B6B5-CE8E06B370B4}" type="slidenum">
              <a:rPr lang="en-US" altLang="ja-JP"/>
              <a:pPr/>
              <a:t>10</a:t>
            </a:fld>
            <a:endParaRPr lang="en-US" altLang="ja-JP"/>
          </a:p>
        </p:txBody>
      </p:sp>
      <p:sp>
        <p:nvSpPr>
          <p:cNvPr id="2" name="日付プレースホルダー 1"/>
          <p:cNvSpPr>
            <a:spLocks noGrp="1"/>
          </p:cNvSpPr>
          <p:nvPr>
            <p:ph type="dt" sz="half" idx="10"/>
          </p:nvPr>
        </p:nvSpPr>
        <p:spPr>
          <a:xfrm>
            <a:off x="323528" y="6525344"/>
            <a:ext cx="2133600" cy="303912"/>
          </a:xfrm>
        </p:spPr>
        <p:txBody>
          <a:bodyPr/>
          <a:lstStyle/>
          <a:p>
            <a:fld id="{5E4614A1-7110-4944-91EF-8B26BC20224D}" type="datetime1">
              <a:rPr lang="ja-JP" altLang="en-US" smtClean="0"/>
              <a:t>2012/12/20</a:t>
            </a:fld>
            <a:endParaRPr lang="en-US" altLang="ja-JP"/>
          </a:p>
        </p:txBody>
      </p:sp>
      <p:sp>
        <p:nvSpPr>
          <p:cNvPr id="40" name="Rectangle 2"/>
          <p:cNvSpPr txBox="1">
            <a:spLocks noChangeArrowheads="1"/>
          </p:cNvSpPr>
          <p:nvPr/>
        </p:nvSpPr>
        <p:spPr>
          <a:xfrm>
            <a:off x="323527" y="0"/>
            <a:ext cx="7839735"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600" kern="1200">
                <a:solidFill>
                  <a:schemeClr val="tx1"/>
                </a:solidFill>
                <a:latin typeface="+mj-lt"/>
                <a:ea typeface="+mj-ea"/>
                <a:cs typeface="+mj-cs"/>
              </a:defRPr>
            </a:lvl1pPr>
          </a:lstStyle>
          <a:p>
            <a:pPr algn="l"/>
            <a:r>
              <a:rPr lang="en-US" altLang="ja-JP" dirty="0" smtClean="0"/>
              <a:t>4.</a:t>
            </a:r>
            <a:r>
              <a:rPr lang="ja-JP" altLang="en-US" dirty="0"/>
              <a:t>　</a:t>
            </a:r>
            <a:r>
              <a:rPr lang="ja-JP" altLang="en-US" dirty="0" smtClean="0"/>
              <a:t>再利用したＲＴＣ</a:t>
            </a:r>
            <a:endParaRPr lang="ja-JP" altLang="en-US" dirty="0"/>
          </a:p>
        </p:txBody>
      </p:sp>
      <p:sp>
        <p:nvSpPr>
          <p:cNvPr id="42" name="Rectangle 3"/>
          <p:cNvSpPr>
            <a:spLocks noGrp="1" noChangeArrowheads="1"/>
          </p:cNvSpPr>
          <p:nvPr>
            <p:ph idx="1"/>
          </p:nvPr>
        </p:nvSpPr>
        <p:spPr>
          <a:xfrm>
            <a:off x="179513" y="908720"/>
            <a:ext cx="8856984" cy="504056"/>
          </a:xfrm>
        </p:spPr>
        <p:txBody>
          <a:bodyPr>
            <a:normAutofit lnSpcReduction="10000"/>
          </a:bodyPr>
          <a:lstStyle/>
          <a:p>
            <a:pPr marL="0" indent="0">
              <a:buNone/>
            </a:pPr>
            <a:r>
              <a:rPr lang="ja-JP" altLang="en-US" sz="2800" dirty="0" smtClean="0">
                <a:solidFill>
                  <a:schemeClr val="bg1"/>
                </a:solidFill>
              </a:rPr>
              <a:t>開発したＲＴＣだけで人追尾は可能</a:t>
            </a:r>
            <a:endParaRPr lang="en-US" altLang="ja-JP" sz="2800" dirty="0" smtClean="0">
              <a:solidFill>
                <a:schemeClr val="bg1"/>
              </a:solidFill>
            </a:endParaRPr>
          </a:p>
          <a:p>
            <a:pPr marL="0" indent="0">
              <a:buNone/>
            </a:pPr>
            <a:endParaRPr lang="en-US" altLang="ja-JP" sz="2800" dirty="0" smtClean="0">
              <a:solidFill>
                <a:schemeClr val="bg1"/>
              </a:solidFill>
            </a:endParaRPr>
          </a:p>
        </p:txBody>
      </p:sp>
      <p:sp>
        <p:nvSpPr>
          <p:cNvPr id="7" name="Rectangle 3"/>
          <p:cNvSpPr txBox="1">
            <a:spLocks noChangeArrowheads="1"/>
          </p:cNvSpPr>
          <p:nvPr/>
        </p:nvSpPr>
        <p:spPr>
          <a:xfrm>
            <a:off x="539552" y="2060848"/>
            <a:ext cx="7858413" cy="1152128"/>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800" dirty="0" smtClean="0"/>
              <a:t>・ </a:t>
            </a:r>
            <a:r>
              <a:rPr lang="en-US" altLang="ja-JP" sz="2800" dirty="0" smtClean="0"/>
              <a:t>s-</a:t>
            </a:r>
            <a:r>
              <a:rPr lang="en-US" altLang="ja-JP" sz="2800" dirty="0" err="1" smtClean="0"/>
              <a:t>kurihara</a:t>
            </a:r>
            <a:r>
              <a:rPr lang="ja-JP" altLang="en-US" sz="2800" dirty="0" smtClean="0"/>
              <a:t>による</a:t>
            </a:r>
            <a:r>
              <a:rPr lang="ja-JP" altLang="ja-JP" sz="2800" dirty="0" smtClean="0"/>
              <a:t>「</a:t>
            </a:r>
            <a:r>
              <a:rPr lang="ja-JP" altLang="ja-JP" sz="2800" dirty="0"/>
              <a:t>顔検出コンポーネント</a:t>
            </a:r>
            <a:r>
              <a:rPr lang="ja-JP" altLang="ja-JP" sz="2800" dirty="0" smtClean="0"/>
              <a:t>」</a:t>
            </a:r>
            <a:r>
              <a:rPr lang="ja-JP" altLang="en-US" sz="2800" dirty="0" smtClean="0"/>
              <a:t>を再利用</a:t>
            </a:r>
            <a:endParaRPr lang="en-US" altLang="ja-JP" sz="2800" dirty="0" smtClean="0"/>
          </a:p>
          <a:p>
            <a:pPr marL="0" indent="0">
              <a:buNone/>
            </a:pPr>
            <a:r>
              <a:rPr lang="ja-JP" altLang="en-US" sz="2800" dirty="0" smtClean="0">
                <a:solidFill>
                  <a:schemeClr val="bg1"/>
                </a:solidFill>
              </a:rPr>
              <a:t>・ </a:t>
            </a:r>
            <a:r>
              <a:rPr lang="en-US" altLang="ja-JP" sz="2800" dirty="0" smtClean="0">
                <a:solidFill>
                  <a:schemeClr val="bg1"/>
                </a:solidFill>
              </a:rPr>
              <a:t>OpenRTM-aist</a:t>
            </a:r>
            <a:r>
              <a:rPr lang="ja-JP" altLang="en-US" sz="2800" dirty="0" smtClean="0">
                <a:solidFill>
                  <a:schemeClr val="bg1"/>
                </a:solidFill>
              </a:rPr>
              <a:t>付属のサンプルＲＴＣと併用</a:t>
            </a:r>
            <a:endParaRPr lang="en-US" altLang="ja-JP" sz="2800" dirty="0" smtClean="0">
              <a:solidFill>
                <a:schemeClr val="bg1"/>
              </a:solidFill>
            </a:endParaRPr>
          </a:p>
        </p:txBody>
      </p:sp>
      <p:sp>
        <p:nvSpPr>
          <p:cNvPr id="8" name="Rectangle 3"/>
          <p:cNvSpPr txBox="1">
            <a:spLocks noChangeArrowheads="1"/>
          </p:cNvSpPr>
          <p:nvPr/>
        </p:nvSpPr>
        <p:spPr>
          <a:xfrm>
            <a:off x="133400" y="3556000"/>
            <a:ext cx="8029862" cy="5760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800" dirty="0" smtClean="0">
                <a:solidFill>
                  <a:schemeClr val="bg1"/>
                </a:solidFill>
              </a:rPr>
              <a:t>人追尾動作により</a:t>
            </a:r>
            <a:r>
              <a:rPr lang="ja-JP" altLang="en-US" sz="2800" dirty="0" smtClean="0">
                <a:solidFill>
                  <a:srgbClr val="FF0000"/>
                </a:solidFill>
              </a:rPr>
              <a:t>顔認識を広い範囲で実現できる</a:t>
            </a:r>
            <a:endParaRPr lang="en-US" altLang="ja-JP" sz="2800" dirty="0" smtClean="0">
              <a:solidFill>
                <a:srgbClr val="FF0000"/>
              </a:solidFill>
            </a:endParaRPr>
          </a:p>
        </p:txBody>
      </p:sp>
      <p:pic>
        <p:nvPicPr>
          <p:cNvPr id="10241"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0114" y="4365104"/>
            <a:ext cx="6859842" cy="1940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下矢印 3"/>
          <p:cNvSpPr/>
          <p:nvPr/>
        </p:nvSpPr>
        <p:spPr>
          <a:xfrm>
            <a:off x="3576304" y="3212976"/>
            <a:ext cx="1334179" cy="343024"/>
          </a:xfrm>
          <a:prstGeom prst="downArrow">
            <a:avLst>
              <a:gd name="adj1" fmla="val 50000"/>
              <a:gd name="adj2" fmla="val 68512"/>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81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Rectangle 3"/>
          <p:cNvSpPr txBox="1">
            <a:spLocks noChangeArrowheads="1"/>
          </p:cNvSpPr>
          <p:nvPr/>
        </p:nvSpPr>
        <p:spPr>
          <a:xfrm>
            <a:off x="181915" y="1412776"/>
            <a:ext cx="8856984" cy="504056"/>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800" dirty="0">
                <a:solidFill>
                  <a:schemeClr val="bg1"/>
                </a:solidFill>
              </a:rPr>
              <a:t>既存のコンポーネントを</a:t>
            </a:r>
            <a:r>
              <a:rPr lang="ja-JP" altLang="en-US" sz="2800" dirty="0">
                <a:solidFill>
                  <a:srgbClr val="FF0000"/>
                </a:solidFill>
              </a:rPr>
              <a:t>再利用することで容易に高機能化</a:t>
            </a:r>
            <a:endParaRPr lang="en-US" altLang="ja-JP" sz="2800" dirty="0">
              <a:solidFill>
                <a:srgbClr val="FF0000"/>
              </a:solidFill>
            </a:endParaRPr>
          </a:p>
          <a:p>
            <a:pPr marL="0" indent="0">
              <a:buFont typeface="Arial" pitchFamily="34" charset="0"/>
              <a:buNone/>
            </a:pPr>
            <a:endParaRPr lang="en-US" altLang="ja-JP" sz="2800" dirty="0" smtClean="0">
              <a:solidFill>
                <a:schemeClr val="bg1"/>
              </a:solidFill>
            </a:endParaRPr>
          </a:p>
        </p:txBody>
      </p:sp>
      <p:sp>
        <p:nvSpPr>
          <p:cNvPr id="12" name="フッター プレースホルダー 4"/>
          <p:cNvSpPr>
            <a:spLocks noGrp="1"/>
          </p:cNvSpPr>
          <p:nvPr>
            <p:ph type="ftr" sz="quarter" idx="11"/>
          </p:nvPr>
        </p:nvSpPr>
        <p:spPr>
          <a:xfrm>
            <a:off x="2731976" y="6525344"/>
            <a:ext cx="3680048" cy="288032"/>
          </a:xfrm>
        </p:spPr>
        <p:txBody>
          <a:bodyPr anchor="ctr"/>
          <a:lstStyle/>
          <a:p>
            <a:pPr algn="ctr"/>
            <a:r>
              <a:rPr lang="ja-JP" altLang="en-US" dirty="0" smtClean="0"/>
              <a:t>芝浦工業大学　知能機械システム研究室</a:t>
            </a:r>
            <a:endParaRPr lang="ja-JP" altLang="en-US" dirty="0"/>
          </a:p>
        </p:txBody>
      </p:sp>
    </p:spTree>
    <p:custDataLst>
      <p:tags r:id="rId1"/>
    </p:custDataLst>
    <p:extLst>
      <p:ext uri="{BB962C8B-B14F-4D97-AF65-F5344CB8AC3E}">
        <p14:creationId xmlns:p14="http://schemas.microsoft.com/office/powerpoint/2010/main" val="3417850430"/>
      </p:ext>
    </p:extLst>
  </p:cSld>
  <p:clrMapOvr>
    <a:masterClrMapping/>
  </p:clrMapOvr>
  <mc:AlternateContent xmlns:mc="http://schemas.openxmlformats.org/markup-compatibility/2006" xmlns:p14="http://schemas.microsoft.com/office/powerpoint/2010/main">
    <mc:Choice Requires="p14">
      <p:transition spd="slow" p14:dur="2000" advTm="31270"/>
    </mc:Choice>
    <mc:Fallback xmlns="">
      <p:transition spd="slow" advTm="31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animEffect transition="in" filter="fade">
                                      <p:cBhvr>
                                        <p:cTn id="7" dur="500"/>
                                        <p:tgtEl>
                                          <p:spTgt spid="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 calcmode="lin" valueType="num">
                                      <p:cBhvr additive="base">
                                        <p:cTn id="17" dur="500"/>
                                        <p:tgtEl>
                                          <p:spTgt spid="7">
                                            <p:txEl>
                                              <p:pRg st="0" end="0"/>
                                            </p:txEl>
                                          </p:spTgt>
                                        </p:tgtEl>
                                        <p:attrNameLst>
                                          <p:attrName>ppt_x</p:attrName>
                                        </p:attrNameLst>
                                      </p:cBhvr>
                                      <p:tavLst>
                                        <p:tav tm="0">
                                          <p:val>
                                            <p:strVal val="#ppt_x-#ppt_w*1.125000"/>
                                          </p:val>
                                        </p:tav>
                                        <p:tav tm="100000">
                                          <p:val>
                                            <p:strVal val="#ppt_x"/>
                                          </p:val>
                                        </p:tav>
                                      </p:tavLst>
                                    </p:anim>
                                    <p:animEffect transition="in" filter="wipe(right)">
                                      <p:cBhvr>
                                        <p:cTn id="18" dur="500"/>
                                        <p:tgtEl>
                                          <p:spTgt spid="7">
                                            <p:txEl>
                                              <p:pRg st="0" end="0"/>
                                            </p:txEl>
                                          </p:spTgt>
                                        </p:tgtEl>
                                      </p:cBhvr>
                                    </p:animEffect>
                                  </p:childTnLst>
                                </p:cTn>
                              </p:par>
                            </p:childTnLst>
                          </p:cTn>
                        </p:par>
                        <p:par>
                          <p:cTn id="19" fill="hold">
                            <p:stCondLst>
                              <p:cond delay="500"/>
                            </p:stCondLst>
                            <p:childTnLst>
                              <p:par>
                                <p:cTn id="20" presetID="12" presetClass="entr" presetSubtype="8" fill="hold" nodeType="afterEffect">
                                  <p:stCondLst>
                                    <p:cond delay="0"/>
                                  </p:stCondLst>
                                  <p:childTnLst>
                                    <p:set>
                                      <p:cBhvr>
                                        <p:cTn id="21" dur="1" fill="hold">
                                          <p:stCondLst>
                                            <p:cond delay="0"/>
                                          </p:stCondLst>
                                        </p:cTn>
                                        <p:tgtEl>
                                          <p:spTgt spid="7">
                                            <p:txEl>
                                              <p:pRg st="1" end="1"/>
                                            </p:txEl>
                                          </p:spTgt>
                                        </p:tgtEl>
                                        <p:attrNameLst>
                                          <p:attrName>style.visibility</p:attrName>
                                        </p:attrNameLst>
                                      </p:cBhvr>
                                      <p:to>
                                        <p:strVal val="visible"/>
                                      </p:to>
                                    </p:set>
                                    <p:anim calcmode="lin" valueType="num">
                                      <p:cBhvr additive="base">
                                        <p:cTn id="22" dur="500"/>
                                        <p:tgtEl>
                                          <p:spTgt spid="7">
                                            <p:txEl>
                                              <p:pRg st="1" end="1"/>
                                            </p:txEl>
                                          </p:spTgt>
                                        </p:tgtEl>
                                        <p:attrNameLst>
                                          <p:attrName>ppt_x</p:attrName>
                                        </p:attrNameLst>
                                      </p:cBhvr>
                                      <p:tavLst>
                                        <p:tav tm="0">
                                          <p:val>
                                            <p:strVal val="#ppt_x-#ppt_w*1.125000"/>
                                          </p:val>
                                        </p:tav>
                                        <p:tav tm="100000">
                                          <p:val>
                                            <p:strVal val="#ppt_x"/>
                                          </p:val>
                                        </p:tav>
                                      </p:tavLst>
                                    </p:anim>
                                    <p:animEffect transition="in" filter="wipe(right)">
                                      <p:cBhvr>
                                        <p:cTn id="23" dur="500"/>
                                        <p:tgtEl>
                                          <p:spTgt spid="7">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up)">
                                      <p:cBhvr>
                                        <p:cTn id="28" dur="500"/>
                                        <p:tgtEl>
                                          <p:spTgt spid="4"/>
                                        </p:tgtEl>
                                      </p:cBhvr>
                                    </p:animEffect>
                                  </p:childTnLst>
                                </p:cTn>
                              </p:par>
                            </p:childTnLst>
                          </p:cTn>
                        </p:par>
                        <p:par>
                          <p:cTn id="29" fill="hold">
                            <p:stCondLst>
                              <p:cond delay="500"/>
                            </p:stCondLst>
                            <p:childTnLst>
                              <p:par>
                                <p:cTn id="30" presetID="53" presetClass="entr" presetSubtype="16"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500" fill="hold"/>
                                        <p:tgtEl>
                                          <p:spTgt spid="8"/>
                                        </p:tgtEl>
                                        <p:attrNameLst>
                                          <p:attrName>ppt_w</p:attrName>
                                        </p:attrNameLst>
                                      </p:cBhvr>
                                      <p:tavLst>
                                        <p:tav tm="0">
                                          <p:val>
                                            <p:fltVal val="0"/>
                                          </p:val>
                                        </p:tav>
                                        <p:tav tm="100000">
                                          <p:val>
                                            <p:strVal val="#ppt_w"/>
                                          </p:val>
                                        </p:tav>
                                      </p:tavLst>
                                    </p:anim>
                                    <p:anim calcmode="lin" valueType="num">
                                      <p:cBhvr>
                                        <p:cTn id="33" dur="500" fill="hold"/>
                                        <p:tgtEl>
                                          <p:spTgt spid="8"/>
                                        </p:tgtEl>
                                        <p:attrNameLst>
                                          <p:attrName>ppt_h</p:attrName>
                                        </p:attrNameLst>
                                      </p:cBhvr>
                                      <p:tavLst>
                                        <p:tav tm="0">
                                          <p:val>
                                            <p:fltVal val="0"/>
                                          </p:val>
                                        </p:tav>
                                        <p:tav tm="100000">
                                          <p:val>
                                            <p:strVal val="#ppt_h"/>
                                          </p:val>
                                        </p:tav>
                                      </p:tavLst>
                                    </p:anim>
                                    <p:animEffect transition="in" filter="fade">
                                      <p:cBhvr>
                                        <p:cTn id="34" dur="500"/>
                                        <p:tgtEl>
                                          <p:spTgt spid="8"/>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10241"/>
                                        </p:tgtEl>
                                        <p:attrNameLst>
                                          <p:attrName>style.visibility</p:attrName>
                                        </p:attrNameLst>
                                      </p:cBhvr>
                                      <p:to>
                                        <p:strVal val="visible"/>
                                      </p:to>
                                    </p:set>
                                    <p:animEffect transition="in" filter="fade">
                                      <p:cBhvr>
                                        <p:cTn id="38" dur="500"/>
                                        <p:tgtEl>
                                          <p:spTgt spid="102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5"/>
          <p:cNvSpPr>
            <a:spLocks noGrp="1"/>
          </p:cNvSpPr>
          <p:nvPr>
            <p:ph type="sldNum" sz="quarter" idx="12"/>
          </p:nvPr>
        </p:nvSpPr>
        <p:spPr>
          <a:xfrm>
            <a:off x="6553200" y="6525344"/>
            <a:ext cx="2133600" cy="288032"/>
          </a:xfrm>
        </p:spPr>
        <p:txBody>
          <a:bodyPr/>
          <a:lstStyle/>
          <a:p>
            <a:fld id="{DEC23A9A-6B10-4F7A-B6B5-CE8E06B370B4}" type="slidenum">
              <a:rPr lang="en-US" altLang="ja-JP"/>
              <a:pPr/>
              <a:t>11</a:t>
            </a:fld>
            <a:endParaRPr lang="en-US" altLang="ja-JP"/>
          </a:p>
        </p:txBody>
      </p:sp>
      <p:sp>
        <p:nvSpPr>
          <p:cNvPr id="2" name="日付プレースホルダー 1"/>
          <p:cNvSpPr>
            <a:spLocks noGrp="1"/>
          </p:cNvSpPr>
          <p:nvPr>
            <p:ph type="dt" sz="half" idx="10"/>
          </p:nvPr>
        </p:nvSpPr>
        <p:spPr>
          <a:xfrm>
            <a:off x="323528" y="6525344"/>
            <a:ext cx="2133600" cy="303912"/>
          </a:xfrm>
        </p:spPr>
        <p:txBody>
          <a:bodyPr/>
          <a:lstStyle/>
          <a:p>
            <a:fld id="{5E4614A1-7110-4944-91EF-8B26BC20224D}" type="datetime1">
              <a:rPr lang="ja-JP" altLang="en-US" smtClean="0"/>
              <a:t>2012/12/20</a:t>
            </a:fld>
            <a:endParaRPr lang="en-US" altLang="ja-JP"/>
          </a:p>
        </p:txBody>
      </p:sp>
      <p:sp>
        <p:nvSpPr>
          <p:cNvPr id="40" name="Rectangle 2"/>
          <p:cNvSpPr txBox="1">
            <a:spLocks noChangeArrowheads="1"/>
          </p:cNvSpPr>
          <p:nvPr/>
        </p:nvSpPr>
        <p:spPr>
          <a:xfrm>
            <a:off x="323527" y="0"/>
            <a:ext cx="7839735"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600" kern="1200">
                <a:solidFill>
                  <a:schemeClr val="tx1"/>
                </a:solidFill>
                <a:latin typeface="+mj-lt"/>
                <a:ea typeface="+mj-ea"/>
                <a:cs typeface="+mj-cs"/>
              </a:defRPr>
            </a:lvl1pPr>
          </a:lstStyle>
          <a:p>
            <a:pPr algn="l"/>
            <a:r>
              <a:rPr lang="en-US" altLang="ja-JP" dirty="0" smtClean="0"/>
              <a:t>5.</a:t>
            </a:r>
            <a:r>
              <a:rPr lang="ja-JP" altLang="en-US" dirty="0"/>
              <a:t>　</a:t>
            </a:r>
            <a:r>
              <a:rPr lang="ja-JP" altLang="en-US" dirty="0" smtClean="0"/>
              <a:t>ＲＴシステム</a:t>
            </a:r>
            <a:endParaRPr lang="ja-JP" altLang="en-US" dirty="0"/>
          </a:p>
        </p:txBody>
      </p:sp>
      <p:sp>
        <p:nvSpPr>
          <p:cNvPr id="42" name="Rectangle 3"/>
          <p:cNvSpPr>
            <a:spLocks noGrp="1" noChangeArrowheads="1"/>
          </p:cNvSpPr>
          <p:nvPr>
            <p:ph idx="1"/>
          </p:nvPr>
        </p:nvSpPr>
        <p:spPr>
          <a:xfrm>
            <a:off x="347439" y="908720"/>
            <a:ext cx="8545041" cy="551902"/>
          </a:xfrm>
        </p:spPr>
        <p:txBody>
          <a:bodyPr>
            <a:normAutofit/>
          </a:bodyPr>
          <a:lstStyle/>
          <a:p>
            <a:pPr marL="0" indent="0">
              <a:buNone/>
            </a:pPr>
            <a:r>
              <a:rPr lang="ja-JP" altLang="en-US" sz="2800" dirty="0" smtClean="0">
                <a:solidFill>
                  <a:schemeClr val="bg1"/>
                </a:solidFill>
              </a:rPr>
              <a:t>以上のＲＴＣを全て組み合わせてＲＴシステムを構築</a:t>
            </a:r>
            <a:endParaRPr lang="en-US" altLang="ja-JP" sz="2800" dirty="0" smtClean="0">
              <a:solidFill>
                <a:schemeClr val="bg1"/>
              </a:solidFill>
            </a:endParaRPr>
          </a:p>
        </p:txBody>
      </p:sp>
      <p:grpSp>
        <p:nvGrpSpPr>
          <p:cNvPr id="7" name="グループ化 6"/>
          <p:cNvGrpSpPr>
            <a:grpSpLocks/>
          </p:cNvGrpSpPr>
          <p:nvPr/>
        </p:nvGrpSpPr>
        <p:grpSpPr bwMode="auto">
          <a:xfrm>
            <a:off x="1466261" y="1563694"/>
            <a:ext cx="5688632" cy="4157192"/>
            <a:chOff x="0" y="0"/>
            <a:chExt cx="3200400" cy="2497541"/>
          </a:xfrm>
        </p:grpSpPr>
        <p:pic>
          <p:nvPicPr>
            <p:cNvPr id="8" name="図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200400" cy="249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図 8"/>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4717" y="440326"/>
              <a:ext cx="696036" cy="7165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図 9"/>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7421" y="1634782"/>
              <a:ext cx="777923" cy="60732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図 10"/>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38233" y="194246"/>
              <a:ext cx="668741" cy="36166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図 11"/>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45057" y="919398"/>
              <a:ext cx="661917" cy="36166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図 12"/>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58705" y="1678675"/>
              <a:ext cx="716507" cy="5322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
        <p:nvSpPr>
          <p:cNvPr id="14" name="Rectangle 3"/>
          <p:cNvSpPr txBox="1">
            <a:spLocks noChangeArrowheads="1"/>
          </p:cNvSpPr>
          <p:nvPr/>
        </p:nvSpPr>
        <p:spPr>
          <a:xfrm>
            <a:off x="179513" y="5805264"/>
            <a:ext cx="8856984" cy="55190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buFont typeface="Arial" pitchFamily="34" charset="0"/>
              <a:buNone/>
            </a:pPr>
            <a:r>
              <a:rPr lang="ja-JP" altLang="en-US" sz="2800" dirty="0" smtClean="0">
                <a:solidFill>
                  <a:schemeClr val="bg1"/>
                </a:solidFill>
              </a:rPr>
              <a:t>動作させて追尾動作の実現を確かめる</a:t>
            </a:r>
            <a:endParaRPr lang="en-US" altLang="ja-JP" sz="2800" dirty="0" smtClean="0">
              <a:solidFill>
                <a:schemeClr val="bg1"/>
              </a:solidFill>
            </a:endParaRPr>
          </a:p>
        </p:txBody>
      </p:sp>
      <p:sp>
        <p:nvSpPr>
          <p:cNvPr id="4" name="テキスト ボックス 3"/>
          <p:cNvSpPr txBox="1"/>
          <p:nvPr/>
        </p:nvSpPr>
        <p:spPr>
          <a:xfrm>
            <a:off x="467544" y="1772816"/>
            <a:ext cx="615553" cy="1974483"/>
          </a:xfrm>
          <a:prstGeom prst="rect">
            <a:avLst/>
          </a:prstGeom>
          <a:solidFill>
            <a:schemeClr val="accent1">
              <a:lumMod val="95000"/>
            </a:schemeClr>
          </a:solidFill>
          <a:ln>
            <a:solidFill>
              <a:srgbClr val="FF0000"/>
            </a:solidFill>
          </a:ln>
        </p:spPr>
        <p:style>
          <a:lnRef idx="1">
            <a:schemeClr val="dk1"/>
          </a:lnRef>
          <a:fillRef idx="2">
            <a:schemeClr val="dk1"/>
          </a:fillRef>
          <a:effectRef idx="1">
            <a:schemeClr val="dk1"/>
          </a:effectRef>
          <a:fontRef idx="minor">
            <a:schemeClr val="dk1"/>
          </a:fontRef>
        </p:style>
        <p:txBody>
          <a:bodyPr vert="eaVert" wrap="square" rtlCol="0" anchor="b">
            <a:spAutoFit/>
          </a:bodyPr>
          <a:lstStyle/>
          <a:p>
            <a:pPr algn="ctr"/>
            <a:r>
              <a:rPr kumimoji="1" lang="ja-JP" altLang="en-US" sz="2800" dirty="0" smtClean="0"/>
              <a:t>新規開発</a:t>
            </a:r>
            <a:endParaRPr kumimoji="1" lang="ja-JP" altLang="en-US" sz="2800" dirty="0"/>
          </a:p>
        </p:txBody>
      </p:sp>
      <p:sp>
        <p:nvSpPr>
          <p:cNvPr id="16" name="テキスト ボックス 15"/>
          <p:cNvSpPr txBox="1"/>
          <p:nvPr/>
        </p:nvSpPr>
        <p:spPr>
          <a:xfrm>
            <a:off x="491107" y="4306403"/>
            <a:ext cx="615553" cy="1355723"/>
          </a:xfrm>
          <a:prstGeom prst="rect">
            <a:avLst/>
          </a:prstGeom>
          <a:solidFill>
            <a:schemeClr val="accent1">
              <a:lumMod val="95000"/>
            </a:schemeClr>
          </a:solidFill>
          <a:ln>
            <a:solidFill>
              <a:srgbClr val="0070C0"/>
            </a:solidFill>
          </a:ln>
        </p:spPr>
        <p:style>
          <a:lnRef idx="1">
            <a:schemeClr val="dk1"/>
          </a:lnRef>
          <a:fillRef idx="2">
            <a:schemeClr val="dk1"/>
          </a:fillRef>
          <a:effectRef idx="1">
            <a:schemeClr val="dk1"/>
          </a:effectRef>
          <a:fontRef idx="minor">
            <a:schemeClr val="dk1"/>
          </a:fontRef>
        </p:style>
        <p:txBody>
          <a:bodyPr vert="eaVert" wrap="square" rtlCol="0">
            <a:spAutoFit/>
          </a:bodyPr>
          <a:lstStyle/>
          <a:p>
            <a:pPr algn="ctr"/>
            <a:r>
              <a:rPr kumimoji="1" lang="ja-JP" altLang="en-US" sz="2800" dirty="0" smtClean="0"/>
              <a:t>再利用</a:t>
            </a:r>
            <a:endParaRPr kumimoji="1" lang="ja-JP" altLang="en-US" sz="2800" dirty="0"/>
          </a:p>
        </p:txBody>
      </p:sp>
      <p:sp>
        <p:nvSpPr>
          <p:cNvPr id="6" name="角丸四角形吹き出し 5"/>
          <p:cNvSpPr/>
          <p:nvPr/>
        </p:nvSpPr>
        <p:spPr>
          <a:xfrm>
            <a:off x="7240879" y="2483883"/>
            <a:ext cx="1732762" cy="996622"/>
          </a:xfrm>
          <a:prstGeom prst="wedgeRoundRectCallout">
            <a:avLst>
              <a:gd name="adj1" fmla="val -55281"/>
              <a:gd name="adj2" fmla="val 19326"/>
              <a:gd name="adj3" fmla="val 16667"/>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人認識</a:t>
            </a:r>
            <a:endParaRPr kumimoji="1" lang="en-US" altLang="ja-JP" dirty="0" smtClean="0"/>
          </a:p>
          <a:p>
            <a:pPr algn="ctr"/>
            <a:r>
              <a:rPr kumimoji="1" lang="ja-JP" altLang="en-US" dirty="0" smtClean="0"/>
              <a:t>方向制御</a:t>
            </a:r>
            <a:endParaRPr kumimoji="1" lang="ja-JP" altLang="en-US" dirty="0"/>
          </a:p>
        </p:txBody>
      </p:sp>
      <p:sp>
        <p:nvSpPr>
          <p:cNvPr id="18" name="角丸四角形吹き出し 17"/>
          <p:cNvSpPr/>
          <p:nvPr/>
        </p:nvSpPr>
        <p:spPr>
          <a:xfrm>
            <a:off x="7259607" y="4306403"/>
            <a:ext cx="1732762" cy="996622"/>
          </a:xfrm>
          <a:prstGeom prst="wedgeRoundRectCallout">
            <a:avLst>
              <a:gd name="adj1" fmla="val -56014"/>
              <a:gd name="adj2" fmla="val 21874"/>
              <a:gd name="adj3" fmla="val 16667"/>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画像取得</a:t>
            </a:r>
            <a:r>
              <a:rPr kumimoji="1" lang="ja-JP" altLang="en-US" dirty="0" smtClean="0"/>
              <a:t>顔認識</a:t>
            </a:r>
            <a:endParaRPr kumimoji="1" lang="ja-JP" altLang="en-US" dirty="0"/>
          </a:p>
        </p:txBody>
      </p:sp>
      <p:sp>
        <p:nvSpPr>
          <p:cNvPr id="15" name="角丸四角形 14"/>
          <p:cNvSpPr/>
          <p:nvPr/>
        </p:nvSpPr>
        <p:spPr>
          <a:xfrm>
            <a:off x="1185354" y="1611380"/>
            <a:ext cx="5904656" cy="2465692"/>
          </a:xfrm>
          <a:prstGeom prst="roundRect">
            <a:avLst>
              <a:gd name="adj" fmla="val 7240"/>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角丸四角形 19"/>
          <p:cNvSpPr/>
          <p:nvPr/>
        </p:nvSpPr>
        <p:spPr>
          <a:xfrm>
            <a:off x="1243093" y="4135962"/>
            <a:ext cx="5904656" cy="1597624"/>
          </a:xfrm>
          <a:prstGeom prst="roundRect">
            <a:avLst>
              <a:gd name="adj" fmla="val 7240"/>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ッター プレースホルダー 4"/>
          <p:cNvSpPr>
            <a:spLocks noGrp="1"/>
          </p:cNvSpPr>
          <p:nvPr>
            <p:ph type="ftr" sz="quarter" idx="11"/>
          </p:nvPr>
        </p:nvSpPr>
        <p:spPr>
          <a:xfrm>
            <a:off x="2731976" y="6525344"/>
            <a:ext cx="3680048" cy="288032"/>
          </a:xfrm>
        </p:spPr>
        <p:txBody>
          <a:bodyPr anchor="ctr"/>
          <a:lstStyle/>
          <a:p>
            <a:pPr algn="ctr"/>
            <a:r>
              <a:rPr lang="ja-JP" altLang="en-US" dirty="0" smtClean="0"/>
              <a:t>芝浦工業大学　知能機械システム研究室</a:t>
            </a:r>
            <a:endParaRPr lang="ja-JP" altLang="en-US" dirty="0"/>
          </a:p>
        </p:txBody>
      </p:sp>
    </p:spTree>
    <p:custDataLst>
      <p:tags r:id="rId1"/>
    </p:custDataLst>
    <p:extLst>
      <p:ext uri="{BB962C8B-B14F-4D97-AF65-F5344CB8AC3E}">
        <p14:creationId xmlns:p14="http://schemas.microsoft.com/office/powerpoint/2010/main" val="707608823"/>
      </p:ext>
    </p:extLst>
  </p:cSld>
  <p:clrMapOvr>
    <a:masterClrMapping/>
  </p:clrMapOvr>
  <mc:AlternateContent xmlns:mc="http://schemas.openxmlformats.org/markup-compatibility/2006" xmlns:p14="http://schemas.microsoft.com/office/powerpoint/2010/main">
    <mc:Choice Requires="p14">
      <p:transition spd="slow" p14:dur="2000" advTm="31270"/>
    </mc:Choice>
    <mc:Fallback xmlns="">
      <p:transition spd="slow" advTm="31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animEffect transition="in" filter="fade">
                                      <p:cBhvr>
                                        <p:cTn id="7" dur="500"/>
                                        <p:tgtEl>
                                          <p:spTgt spid="4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heel(1)">
                                      <p:cBhvr>
                                        <p:cTn id="16" dur="500"/>
                                        <p:tgtEl>
                                          <p:spTgt spid="15"/>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par>
                          <p:cTn id="21" fill="hold">
                            <p:stCondLst>
                              <p:cond delay="1000"/>
                            </p:stCondLst>
                            <p:childTnLst>
                              <p:par>
                                <p:cTn id="22" presetID="53" presetClass="entr" presetSubtype="16"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heel(1)">
                                      <p:cBhvr>
                                        <p:cTn id="31" dur="500"/>
                                        <p:tgtEl>
                                          <p:spTgt spid="20"/>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par>
                          <p:cTn id="36" fill="hold">
                            <p:stCondLst>
                              <p:cond delay="1000"/>
                            </p:stCondLst>
                            <p:childTnLst>
                              <p:par>
                                <p:cTn id="37" presetID="53" presetClass="entr" presetSubtype="16"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p:cTn id="39" dur="500" fill="hold"/>
                                        <p:tgtEl>
                                          <p:spTgt spid="18"/>
                                        </p:tgtEl>
                                        <p:attrNameLst>
                                          <p:attrName>ppt_w</p:attrName>
                                        </p:attrNameLst>
                                      </p:cBhvr>
                                      <p:tavLst>
                                        <p:tav tm="0">
                                          <p:val>
                                            <p:fltVal val="0"/>
                                          </p:val>
                                        </p:tav>
                                        <p:tav tm="100000">
                                          <p:val>
                                            <p:strVal val="#ppt_w"/>
                                          </p:val>
                                        </p:tav>
                                      </p:tavLst>
                                    </p:anim>
                                    <p:anim calcmode="lin" valueType="num">
                                      <p:cBhvr>
                                        <p:cTn id="40" dur="500" fill="hold"/>
                                        <p:tgtEl>
                                          <p:spTgt spid="18"/>
                                        </p:tgtEl>
                                        <p:attrNameLst>
                                          <p:attrName>ppt_h</p:attrName>
                                        </p:attrNameLst>
                                      </p:cBhvr>
                                      <p:tavLst>
                                        <p:tav tm="0">
                                          <p:val>
                                            <p:fltVal val="0"/>
                                          </p:val>
                                        </p:tav>
                                        <p:tav tm="100000">
                                          <p:val>
                                            <p:strVal val="#ppt_h"/>
                                          </p:val>
                                        </p:tav>
                                      </p:tavLst>
                                    </p:anim>
                                    <p:animEffect transition="in" filter="fade">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up)">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P spid="14" grpId="0"/>
      <p:bldP spid="4" grpId="0" animBg="1"/>
      <p:bldP spid="16" grpId="0" animBg="1"/>
      <p:bldP spid="6" grpId="0" animBg="1"/>
      <p:bldP spid="18" grpId="0" animBg="1"/>
      <p:bldP spid="15" grpId="0" animBg="1"/>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5"/>
          <p:cNvSpPr>
            <a:spLocks noGrp="1"/>
          </p:cNvSpPr>
          <p:nvPr>
            <p:ph type="sldNum" sz="quarter" idx="12"/>
          </p:nvPr>
        </p:nvSpPr>
        <p:spPr>
          <a:xfrm>
            <a:off x="6553200" y="6525344"/>
            <a:ext cx="2133600" cy="288032"/>
          </a:xfrm>
        </p:spPr>
        <p:txBody>
          <a:bodyPr/>
          <a:lstStyle/>
          <a:p>
            <a:fld id="{DEC23A9A-6B10-4F7A-B6B5-CE8E06B370B4}" type="slidenum">
              <a:rPr lang="en-US" altLang="ja-JP"/>
              <a:pPr/>
              <a:t>12</a:t>
            </a:fld>
            <a:endParaRPr lang="en-US" altLang="ja-JP"/>
          </a:p>
        </p:txBody>
      </p:sp>
      <p:sp>
        <p:nvSpPr>
          <p:cNvPr id="2" name="日付プレースホルダー 1"/>
          <p:cNvSpPr>
            <a:spLocks noGrp="1"/>
          </p:cNvSpPr>
          <p:nvPr>
            <p:ph type="dt" sz="half" idx="10"/>
          </p:nvPr>
        </p:nvSpPr>
        <p:spPr>
          <a:xfrm>
            <a:off x="323528" y="6525344"/>
            <a:ext cx="2133600" cy="303912"/>
          </a:xfrm>
        </p:spPr>
        <p:txBody>
          <a:bodyPr/>
          <a:lstStyle/>
          <a:p>
            <a:fld id="{5E4614A1-7110-4944-91EF-8B26BC20224D}" type="datetime1">
              <a:rPr lang="ja-JP" altLang="en-US" smtClean="0"/>
              <a:t>2012/12/20</a:t>
            </a:fld>
            <a:endParaRPr lang="en-US" altLang="ja-JP"/>
          </a:p>
        </p:txBody>
      </p:sp>
      <p:sp>
        <p:nvSpPr>
          <p:cNvPr id="40" name="Rectangle 2"/>
          <p:cNvSpPr txBox="1">
            <a:spLocks noChangeArrowheads="1"/>
          </p:cNvSpPr>
          <p:nvPr/>
        </p:nvSpPr>
        <p:spPr>
          <a:xfrm>
            <a:off x="323527" y="0"/>
            <a:ext cx="7839735"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600" kern="1200">
                <a:solidFill>
                  <a:schemeClr val="tx1"/>
                </a:solidFill>
                <a:latin typeface="+mj-lt"/>
                <a:ea typeface="+mj-ea"/>
                <a:cs typeface="+mj-cs"/>
              </a:defRPr>
            </a:lvl1pPr>
          </a:lstStyle>
          <a:p>
            <a:pPr algn="l"/>
            <a:r>
              <a:rPr lang="en-US" altLang="ja-JP" dirty="0" smtClean="0"/>
              <a:t>6.</a:t>
            </a:r>
            <a:r>
              <a:rPr lang="ja-JP" altLang="en-US" dirty="0"/>
              <a:t>　</a:t>
            </a:r>
            <a:r>
              <a:rPr lang="ja-JP" altLang="en-US" dirty="0" smtClean="0"/>
              <a:t>追尾動作確認</a:t>
            </a:r>
            <a:endParaRPr lang="zh-TW" altLang="en-US" dirty="0"/>
          </a:p>
        </p:txBody>
      </p:sp>
      <p:sp>
        <p:nvSpPr>
          <p:cNvPr id="42" name="Rectangle 3"/>
          <p:cNvSpPr>
            <a:spLocks noGrp="1" noChangeArrowheads="1"/>
          </p:cNvSpPr>
          <p:nvPr>
            <p:ph idx="1"/>
          </p:nvPr>
        </p:nvSpPr>
        <p:spPr>
          <a:xfrm>
            <a:off x="1308834" y="980728"/>
            <a:ext cx="2112280" cy="504056"/>
          </a:xfrm>
        </p:spPr>
        <p:txBody>
          <a:bodyPr>
            <a:noAutofit/>
          </a:bodyPr>
          <a:lstStyle/>
          <a:p>
            <a:pPr marL="0" indent="0" algn="ctr">
              <a:buNone/>
            </a:pPr>
            <a:r>
              <a:rPr lang="ja-JP" altLang="en-US" dirty="0" smtClean="0">
                <a:solidFill>
                  <a:schemeClr val="bg1"/>
                </a:solidFill>
              </a:rPr>
              <a:t>動作風景</a:t>
            </a:r>
            <a:endParaRPr lang="en-US" altLang="ja-JP" dirty="0" smtClean="0">
              <a:solidFill>
                <a:schemeClr val="bg1"/>
              </a:solidFill>
            </a:endParaRPr>
          </a:p>
        </p:txBody>
      </p:sp>
      <p:pic>
        <p:nvPicPr>
          <p:cNvPr id="8193" name="Picture 1" descr="C:\Users\b09074\Desktop\tv.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496" y="1340768"/>
            <a:ext cx="4608514" cy="5517232"/>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3"/>
          <p:cNvSpPr txBox="1">
            <a:spLocks noChangeArrowheads="1"/>
          </p:cNvSpPr>
          <p:nvPr/>
        </p:nvSpPr>
        <p:spPr>
          <a:xfrm>
            <a:off x="5855274" y="1340768"/>
            <a:ext cx="2203456" cy="504056"/>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buFont typeface="Arial" pitchFamily="34" charset="0"/>
              <a:buNone/>
            </a:pPr>
            <a:r>
              <a:rPr lang="ja-JP" altLang="en-US" dirty="0" smtClean="0">
                <a:solidFill>
                  <a:schemeClr val="bg1"/>
                </a:solidFill>
              </a:rPr>
              <a:t>カメラ画像</a:t>
            </a:r>
            <a:endParaRPr lang="en-US" altLang="ja-JP" dirty="0" smtClean="0">
              <a:solidFill>
                <a:schemeClr val="bg1"/>
              </a:solidFill>
            </a:endParaRPr>
          </a:p>
        </p:txBody>
      </p:sp>
      <p:sp>
        <p:nvSpPr>
          <p:cNvPr id="14" name="テキスト ボックス 13"/>
          <p:cNvSpPr txBox="1"/>
          <p:nvPr/>
        </p:nvSpPr>
        <p:spPr>
          <a:xfrm>
            <a:off x="5485203" y="5298131"/>
            <a:ext cx="2943597" cy="461665"/>
          </a:xfrm>
          <a:prstGeom prst="rect">
            <a:avLst/>
          </a:prstGeom>
          <a:noFill/>
        </p:spPr>
        <p:txBody>
          <a:bodyPr wrap="square" rtlCol="0">
            <a:spAutoFit/>
          </a:bodyPr>
          <a:lstStyle/>
          <a:p>
            <a:r>
              <a:rPr kumimoji="1" lang="ja-JP" altLang="en-US" dirty="0" smtClean="0"/>
              <a:t>*赤枠が顔認識箇所</a:t>
            </a:r>
            <a:endParaRPr kumimoji="1" lang="ja-JP" altLang="en-US" dirty="0"/>
          </a:p>
        </p:txBody>
      </p:sp>
      <p:pic>
        <p:nvPicPr>
          <p:cNvPr id="4" name="動作風景.wmv">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9"/>
          <a:stretch>
            <a:fillRect/>
          </a:stretch>
        </p:blipFill>
        <p:spPr>
          <a:xfrm>
            <a:off x="403795" y="2031037"/>
            <a:ext cx="3880173" cy="2910131"/>
          </a:xfrm>
          <a:prstGeom prst="rect">
            <a:avLst/>
          </a:prstGeom>
        </p:spPr>
      </p:pic>
      <p:sp>
        <p:nvSpPr>
          <p:cNvPr id="12" name="角丸四角形吹き出し 11"/>
          <p:cNvSpPr/>
          <p:nvPr/>
        </p:nvSpPr>
        <p:spPr>
          <a:xfrm>
            <a:off x="4846399" y="1925131"/>
            <a:ext cx="4221206" cy="3230749"/>
          </a:xfrm>
          <a:prstGeom prst="wedgeRoundRectCallout">
            <a:avLst>
              <a:gd name="adj1" fmla="val -102830"/>
              <a:gd name="adj2" fmla="val 22370"/>
              <a:gd name="adj3" fmla="val 16667"/>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カメラ画像.wmv">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a:blip r:embed="rId10"/>
          <a:stretch>
            <a:fillRect/>
          </a:stretch>
        </p:blipFill>
        <p:spPr>
          <a:xfrm>
            <a:off x="5076056" y="2132856"/>
            <a:ext cx="3744416" cy="2808312"/>
          </a:xfrm>
          <a:prstGeom prst="rect">
            <a:avLst/>
          </a:prstGeom>
        </p:spPr>
      </p:pic>
      <p:sp>
        <p:nvSpPr>
          <p:cNvPr id="13" name="フッター プレースホルダー 4"/>
          <p:cNvSpPr>
            <a:spLocks noGrp="1"/>
          </p:cNvSpPr>
          <p:nvPr>
            <p:ph type="ftr" sz="quarter" idx="11"/>
          </p:nvPr>
        </p:nvSpPr>
        <p:spPr>
          <a:xfrm>
            <a:off x="2731976" y="6525344"/>
            <a:ext cx="3680048" cy="288032"/>
          </a:xfrm>
        </p:spPr>
        <p:txBody>
          <a:bodyPr anchor="ctr"/>
          <a:lstStyle/>
          <a:p>
            <a:pPr algn="ctr"/>
            <a:r>
              <a:rPr lang="ja-JP" altLang="en-US" dirty="0" smtClean="0"/>
              <a:t>芝浦工業大学　知能機械システム研究室</a:t>
            </a:r>
            <a:endParaRPr lang="ja-JP" altLang="en-US" dirty="0"/>
          </a:p>
        </p:txBody>
      </p:sp>
    </p:spTree>
    <p:custDataLst>
      <p:tags r:id="rId1"/>
    </p:custDataLst>
    <p:extLst>
      <p:ext uri="{BB962C8B-B14F-4D97-AF65-F5344CB8AC3E}">
        <p14:creationId xmlns:p14="http://schemas.microsoft.com/office/powerpoint/2010/main" val="2710988329"/>
      </p:ext>
    </p:extLst>
  </p:cSld>
  <p:clrMapOvr>
    <a:masterClrMapping/>
  </p:clrMapOvr>
  <mc:AlternateContent xmlns:mc="http://schemas.openxmlformats.org/markup-compatibility/2006" xmlns:p14="http://schemas.microsoft.com/office/powerpoint/2010/main">
    <mc:Choice Requires="p14">
      <p:transition spd="slow" p14:dur="2000" advTm="31270"/>
    </mc:Choice>
    <mc:Fallback xmlns="">
      <p:transition spd="slow" advTm="31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193"/>
                                        </p:tgtEl>
                                        <p:attrNameLst>
                                          <p:attrName>style.visibility</p:attrName>
                                        </p:attrNameLst>
                                      </p:cBhvr>
                                      <p:to>
                                        <p:strVal val="visible"/>
                                      </p:to>
                                    </p:set>
                                    <p:animEffect transition="in" filter="fade">
                                      <p:cBhvr>
                                        <p:cTn id="7" dur="500"/>
                                        <p:tgtEl>
                                          <p:spTgt spid="819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mediacall" presetSubtype="0" fill="hold" nodeType="clickEffect">
                                  <p:stCondLst>
                                    <p:cond delay="0"/>
                                  </p:stCondLst>
                                  <p:childTnLst>
                                    <p:cmd type="call" cmd="playFrom(0.0)">
                                      <p:cBhvr>
                                        <p:cTn id="29" dur="55521" fill="hold"/>
                                        <p:tgtEl>
                                          <p:spTgt spid="4"/>
                                        </p:tgtEl>
                                      </p:cBhvr>
                                    </p:cmd>
                                  </p:childTnLst>
                                </p:cTn>
                              </p:par>
                              <p:par>
                                <p:cTn id="30" presetID="1" presetClass="mediacall" presetSubtype="0" fill="hold" nodeType="withEffect">
                                  <p:stCondLst>
                                    <p:cond delay="750"/>
                                  </p:stCondLst>
                                  <p:childTnLst>
                                    <p:cmd type="call" cmd="playFrom(0.0)">
                                      <p:cBhvr>
                                        <p:cTn id="31" dur="5414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2" fill="hold" display="0">
                  <p:stCondLst>
                    <p:cond delay="indefinite"/>
                  </p:stCondLst>
                </p:cTn>
                <p:tgtEl>
                  <p:spTgt spid="4"/>
                </p:tgtEl>
              </p:cMediaNode>
            </p:video>
            <p:video>
              <p:cMediaNode vol="80000">
                <p:cTn id="33" fill="hold" display="0">
                  <p:stCondLst>
                    <p:cond delay="indefinite"/>
                  </p:stCondLst>
                </p:cTn>
                <p:tgtEl>
                  <p:spTgt spid="6"/>
                </p:tgtEl>
              </p:cMediaNode>
            </p:video>
          </p:childTnLst>
        </p:cTn>
      </p:par>
    </p:tnLst>
    <p:bldLst>
      <p:bldP spid="42" grpId="0" build="p"/>
      <p:bldP spid="15" grpId="0"/>
      <p:bldP spid="14" grpId="0"/>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5"/>
          <p:cNvSpPr>
            <a:spLocks noGrp="1"/>
          </p:cNvSpPr>
          <p:nvPr>
            <p:ph type="sldNum" sz="quarter" idx="12"/>
          </p:nvPr>
        </p:nvSpPr>
        <p:spPr>
          <a:xfrm>
            <a:off x="6553200" y="6525344"/>
            <a:ext cx="2133600" cy="288032"/>
          </a:xfrm>
        </p:spPr>
        <p:txBody>
          <a:bodyPr/>
          <a:lstStyle/>
          <a:p>
            <a:fld id="{DEC23A9A-6B10-4F7A-B6B5-CE8E06B370B4}" type="slidenum">
              <a:rPr lang="en-US" altLang="ja-JP"/>
              <a:pPr/>
              <a:t>13</a:t>
            </a:fld>
            <a:endParaRPr lang="en-US" altLang="ja-JP"/>
          </a:p>
        </p:txBody>
      </p:sp>
      <p:sp>
        <p:nvSpPr>
          <p:cNvPr id="2" name="日付プレースホルダー 1"/>
          <p:cNvSpPr>
            <a:spLocks noGrp="1"/>
          </p:cNvSpPr>
          <p:nvPr>
            <p:ph type="dt" sz="half" idx="10"/>
          </p:nvPr>
        </p:nvSpPr>
        <p:spPr>
          <a:xfrm>
            <a:off x="323528" y="6525344"/>
            <a:ext cx="2133600" cy="303912"/>
          </a:xfrm>
        </p:spPr>
        <p:txBody>
          <a:bodyPr/>
          <a:lstStyle/>
          <a:p>
            <a:fld id="{5E4614A1-7110-4944-91EF-8B26BC20224D}" type="datetime1">
              <a:rPr lang="ja-JP" altLang="en-US" smtClean="0"/>
              <a:t>2012/12/20</a:t>
            </a:fld>
            <a:endParaRPr lang="en-US" altLang="ja-JP"/>
          </a:p>
        </p:txBody>
      </p:sp>
      <p:sp>
        <p:nvSpPr>
          <p:cNvPr id="40" name="Rectangle 2"/>
          <p:cNvSpPr txBox="1">
            <a:spLocks noChangeArrowheads="1"/>
          </p:cNvSpPr>
          <p:nvPr/>
        </p:nvSpPr>
        <p:spPr>
          <a:xfrm>
            <a:off x="323527" y="0"/>
            <a:ext cx="7839735"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600" kern="1200">
                <a:solidFill>
                  <a:schemeClr val="tx1"/>
                </a:solidFill>
                <a:latin typeface="+mj-lt"/>
                <a:ea typeface="+mj-ea"/>
                <a:cs typeface="+mj-cs"/>
              </a:defRPr>
            </a:lvl1pPr>
          </a:lstStyle>
          <a:p>
            <a:pPr algn="l"/>
            <a:r>
              <a:rPr lang="en-US" altLang="ja-JP" dirty="0" smtClean="0"/>
              <a:t>7.</a:t>
            </a:r>
            <a:r>
              <a:rPr lang="ja-JP" altLang="en-US" dirty="0"/>
              <a:t>　まとめ・今後の予定</a:t>
            </a:r>
          </a:p>
        </p:txBody>
      </p:sp>
      <p:sp>
        <p:nvSpPr>
          <p:cNvPr id="42" name="Rectangle 3"/>
          <p:cNvSpPr>
            <a:spLocks noGrp="1" noChangeArrowheads="1"/>
          </p:cNvSpPr>
          <p:nvPr>
            <p:ph idx="1"/>
          </p:nvPr>
        </p:nvSpPr>
        <p:spPr>
          <a:xfrm>
            <a:off x="328935" y="3284984"/>
            <a:ext cx="3895955" cy="648072"/>
          </a:xfrm>
        </p:spPr>
        <p:txBody>
          <a:bodyPr>
            <a:normAutofit/>
          </a:bodyPr>
          <a:lstStyle/>
          <a:p>
            <a:pPr marL="0" indent="0">
              <a:buNone/>
            </a:pPr>
            <a:r>
              <a:rPr lang="ja-JP" altLang="en-US" sz="2800" dirty="0" smtClean="0">
                <a:solidFill>
                  <a:schemeClr val="bg1"/>
                </a:solidFill>
              </a:rPr>
              <a:t>今後の発展として</a:t>
            </a:r>
            <a:endParaRPr lang="en-US" altLang="ja-JP" sz="2800" dirty="0" smtClean="0">
              <a:solidFill>
                <a:schemeClr val="bg1"/>
              </a:solidFill>
            </a:endParaRPr>
          </a:p>
        </p:txBody>
      </p:sp>
      <p:sp>
        <p:nvSpPr>
          <p:cNvPr id="7" name="Rectangle 3"/>
          <p:cNvSpPr txBox="1">
            <a:spLocks noChangeArrowheads="1"/>
          </p:cNvSpPr>
          <p:nvPr/>
        </p:nvSpPr>
        <p:spPr>
          <a:xfrm>
            <a:off x="683196" y="3789040"/>
            <a:ext cx="7848872" cy="1584176"/>
          </a:xfrm>
          <a:prstGeom prst="rect">
            <a:avLst/>
          </a:prstGeom>
          <a:solidFill>
            <a:srgbClr val="92D050"/>
          </a:solidFill>
          <a:effectLst>
            <a:softEdge rad="63500"/>
          </a:effectLst>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a:defRPr/>
            </a:pPr>
            <a:r>
              <a:rPr lang="ja-JP" altLang="en-US" sz="2800" dirty="0"/>
              <a:t>顔検出を発展させて</a:t>
            </a:r>
            <a:r>
              <a:rPr lang="ja-JP" altLang="en-US" sz="2800" dirty="0">
                <a:solidFill>
                  <a:srgbClr val="C00000"/>
                </a:solidFill>
              </a:rPr>
              <a:t>個人を</a:t>
            </a:r>
            <a:r>
              <a:rPr lang="ja-JP" altLang="en-US" sz="2800" dirty="0" smtClean="0">
                <a:solidFill>
                  <a:srgbClr val="C00000"/>
                </a:solidFill>
              </a:rPr>
              <a:t>同定</a:t>
            </a:r>
            <a:endParaRPr lang="en-US" altLang="ja-JP" sz="2800" dirty="0">
              <a:solidFill>
                <a:srgbClr val="C00000"/>
              </a:solidFill>
            </a:endParaRPr>
          </a:p>
          <a:p>
            <a:pPr>
              <a:defRPr/>
            </a:pPr>
            <a:r>
              <a:rPr lang="ja-JP" altLang="en-US" sz="2800" dirty="0" smtClean="0"/>
              <a:t>画像</a:t>
            </a:r>
            <a:r>
              <a:rPr lang="ja-JP" altLang="en-US" sz="2800" dirty="0"/>
              <a:t>位置から顔高さを計測，</a:t>
            </a:r>
            <a:r>
              <a:rPr lang="ja-JP" altLang="en-US" sz="2800" dirty="0">
                <a:solidFill>
                  <a:srgbClr val="C00000"/>
                </a:solidFill>
              </a:rPr>
              <a:t>身長を</a:t>
            </a:r>
            <a:r>
              <a:rPr lang="ja-JP" altLang="en-US" sz="2800" dirty="0" smtClean="0">
                <a:solidFill>
                  <a:srgbClr val="C00000"/>
                </a:solidFill>
              </a:rPr>
              <a:t>推定</a:t>
            </a:r>
            <a:endParaRPr lang="en-US" altLang="ja-JP" sz="2800" dirty="0">
              <a:solidFill>
                <a:srgbClr val="C00000"/>
              </a:solidFill>
            </a:endParaRPr>
          </a:p>
          <a:p>
            <a:pPr>
              <a:defRPr/>
            </a:pPr>
            <a:r>
              <a:rPr lang="ja-JP" altLang="en-US" sz="2800" dirty="0" smtClean="0"/>
              <a:t>顔</a:t>
            </a:r>
            <a:r>
              <a:rPr lang="ja-JP" altLang="en-US" sz="2800" dirty="0"/>
              <a:t>高さから</a:t>
            </a:r>
            <a:r>
              <a:rPr lang="ja-JP" altLang="en-US" sz="2800" dirty="0">
                <a:solidFill>
                  <a:srgbClr val="C00000"/>
                </a:solidFill>
              </a:rPr>
              <a:t>個人別のチルト軸角度</a:t>
            </a:r>
            <a:r>
              <a:rPr lang="ja-JP" altLang="en-US" sz="2800" dirty="0" smtClean="0">
                <a:solidFill>
                  <a:srgbClr val="C00000"/>
                </a:solidFill>
              </a:rPr>
              <a:t>補正</a:t>
            </a:r>
            <a:endParaRPr lang="ja-JP" altLang="en-US" sz="2800" dirty="0">
              <a:solidFill>
                <a:srgbClr val="C00000"/>
              </a:solidFill>
            </a:endParaRPr>
          </a:p>
        </p:txBody>
      </p:sp>
      <p:sp>
        <p:nvSpPr>
          <p:cNvPr id="8" name="Rectangle 3"/>
          <p:cNvSpPr txBox="1">
            <a:spLocks noChangeArrowheads="1"/>
          </p:cNvSpPr>
          <p:nvPr/>
        </p:nvSpPr>
        <p:spPr>
          <a:xfrm>
            <a:off x="95547" y="5701822"/>
            <a:ext cx="8940949" cy="54006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pitchFamily="34" charset="0"/>
              <a:buNone/>
            </a:pPr>
            <a:r>
              <a:rPr lang="ja-JP" altLang="en-US" dirty="0" smtClean="0">
                <a:solidFill>
                  <a:schemeClr val="bg1"/>
                </a:solidFill>
              </a:rPr>
              <a:t>人追尾カメラモジュールの</a:t>
            </a:r>
            <a:r>
              <a:rPr lang="ja-JP" altLang="en-US" dirty="0">
                <a:solidFill>
                  <a:schemeClr val="bg1"/>
                </a:solidFill>
              </a:rPr>
              <a:t>更なる</a:t>
            </a:r>
            <a:r>
              <a:rPr lang="ja-JP" altLang="en-US" dirty="0" smtClean="0">
                <a:solidFill>
                  <a:schemeClr val="bg1"/>
                </a:solidFill>
              </a:rPr>
              <a:t>機能向上を目指す</a:t>
            </a:r>
            <a:endParaRPr lang="en-US" altLang="ja-JP" dirty="0" smtClean="0">
              <a:solidFill>
                <a:schemeClr val="bg1"/>
              </a:solidFill>
            </a:endParaRPr>
          </a:p>
        </p:txBody>
      </p:sp>
      <p:sp>
        <p:nvSpPr>
          <p:cNvPr id="9" name="Rectangle 3"/>
          <p:cNvSpPr txBox="1">
            <a:spLocks noChangeArrowheads="1"/>
          </p:cNvSpPr>
          <p:nvPr/>
        </p:nvSpPr>
        <p:spPr>
          <a:xfrm>
            <a:off x="347439" y="908720"/>
            <a:ext cx="3895955" cy="64807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pitchFamily="34" charset="0"/>
              <a:buNone/>
            </a:pPr>
            <a:r>
              <a:rPr lang="ja-JP" altLang="en-US" sz="2800" dirty="0" smtClean="0">
                <a:solidFill>
                  <a:schemeClr val="bg1"/>
                </a:solidFill>
              </a:rPr>
              <a:t>動作確認により</a:t>
            </a:r>
            <a:endParaRPr lang="en-US" altLang="ja-JP" sz="2800" dirty="0" smtClean="0">
              <a:solidFill>
                <a:schemeClr val="bg1"/>
              </a:solidFill>
            </a:endParaRPr>
          </a:p>
        </p:txBody>
      </p:sp>
      <p:sp>
        <p:nvSpPr>
          <p:cNvPr id="10" name="Rectangle 3"/>
          <p:cNvSpPr txBox="1">
            <a:spLocks noChangeArrowheads="1"/>
          </p:cNvSpPr>
          <p:nvPr/>
        </p:nvSpPr>
        <p:spPr>
          <a:xfrm>
            <a:off x="683196" y="1412776"/>
            <a:ext cx="8136904" cy="1440160"/>
          </a:xfrm>
          <a:prstGeom prst="rect">
            <a:avLst/>
          </a:prstGeom>
          <a:solidFill>
            <a:srgbClr val="FFCC66"/>
          </a:solidFill>
          <a:effectLst>
            <a:softEdge rad="31750"/>
          </a:effectLst>
        </p:spPr>
        <p:txBody>
          <a:bodyPr vert="horz" lIns="91440" tIns="45720" rIns="91440" bIns="45720" rtlCol="0" anchor="ctr">
            <a:normAutofit lnSpcReduction="10000"/>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a:defRPr/>
            </a:pPr>
            <a:r>
              <a:rPr lang="ja-JP" altLang="en-US" sz="2800" dirty="0" smtClean="0"/>
              <a:t>人を追尾したカメラの方向制御が確認できた</a:t>
            </a:r>
            <a:endParaRPr lang="en-US" altLang="ja-JP" sz="2800" dirty="0"/>
          </a:p>
          <a:p>
            <a:pPr>
              <a:defRPr/>
            </a:pPr>
            <a:r>
              <a:rPr lang="ja-JP" altLang="en-US" sz="2800" dirty="0" smtClean="0"/>
              <a:t>人追尾動作により移動する人に対しても常に顔認識を行うことができた</a:t>
            </a:r>
            <a:endParaRPr lang="ja-JP" altLang="en-US" sz="2800" dirty="0"/>
          </a:p>
        </p:txBody>
      </p:sp>
      <p:sp>
        <p:nvSpPr>
          <p:cNvPr id="11" name="フッター プレースホルダー 4"/>
          <p:cNvSpPr>
            <a:spLocks noGrp="1"/>
          </p:cNvSpPr>
          <p:nvPr>
            <p:ph type="ftr" sz="quarter" idx="11"/>
          </p:nvPr>
        </p:nvSpPr>
        <p:spPr>
          <a:xfrm>
            <a:off x="2731976" y="6525344"/>
            <a:ext cx="3680048" cy="288032"/>
          </a:xfrm>
        </p:spPr>
        <p:txBody>
          <a:bodyPr anchor="ctr"/>
          <a:lstStyle/>
          <a:p>
            <a:pPr algn="ctr"/>
            <a:r>
              <a:rPr lang="ja-JP" altLang="en-US" dirty="0" smtClean="0"/>
              <a:t>芝浦工業大学　知能機械システム研究室</a:t>
            </a:r>
            <a:endParaRPr lang="ja-JP" altLang="en-US" dirty="0"/>
          </a:p>
        </p:txBody>
      </p:sp>
    </p:spTree>
    <p:custDataLst>
      <p:tags r:id="rId1"/>
    </p:custDataLst>
    <p:extLst>
      <p:ext uri="{BB962C8B-B14F-4D97-AF65-F5344CB8AC3E}">
        <p14:creationId xmlns:p14="http://schemas.microsoft.com/office/powerpoint/2010/main" val="2463197930"/>
      </p:ext>
    </p:extLst>
  </p:cSld>
  <p:clrMapOvr>
    <a:masterClrMapping/>
  </p:clrMapOvr>
  <mc:AlternateContent xmlns:mc="http://schemas.openxmlformats.org/markup-compatibility/2006" xmlns:p14="http://schemas.microsoft.com/office/powerpoint/2010/main">
    <mc:Choice Requires="p14">
      <p:transition spd="slow" p14:dur="2000" advTm="31270"/>
    </mc:Choice>
    <mc:Fallback xmlns="">
      <p:transition spd="slow" advTm="31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2">
                                            <p:txEl>
                                              <p:pRg st="0" end="0"/>
                                            </p:txEl>
                                          </p:spTgt>
                                        </p:tgtEl>
                                        <p:attrNameLst>
                                          <p:attrName>style.visibility</p:attrName>
                                        </p:attrNameLst>
                                      </p:cBhvr>
                                      <p:to>
                                        <p:strVal val="visible"/>
                                      </p:to>
                                    </p:set>
                                    <p:animEffect transition="in" filter="fade">
                                      <p:cBhvr>
                                        <p:cTn id="16" dur="500"/>
                                        <p:tgtEl>
                                          <p:spTgt spid="42">
                                            <p:txEl>
                                              <p:pRg st="0" end="0"/>
                                            </p:tx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500" fill="hold"/>
                                        <p:tgtEl>
                                          <p:spTgt spid="8"/>
                                        </p:tgtEl>
                                        <p:attrNameLst>
                                          <p:attrName>ppt_w</p:attrName>
                                        </p:attrNameLst>
                                      </p:cBhvr>
                                      <p:tavLst>
                                        <p:tav tm="0">
                                          <p:val>
                                            <p:fltVal val="0"/>
                                          </p:val>
                                        </p:tav>
                                        <p:tav tm="100000">
                                          <p:val>
                                            <p:strVal val="#ppt_w"/>
                                          </p:val>
                                        </p:tav>
                                      </p:tavLst>
                                    </p:anim>
                                    <p:anim calcmode="lin" valueType="num">
                                      <p:cBhvr>
                                        <p:cTn id="26" dur="500" fill="hold"/>
                                        <p:tgtEl>
                                          <p:spTgt spid="8"/>
                                        </p:tgtEl>
                                        <p:attrNameLst>
                                          <p:attrName>ppt_h</p:attrName>
                                        </p:attrNameLst>
                                      </p:cBhvr>
                                      <p:tavLst>
                                        <p:tav tm="0">
                                          <p:val>
                                            <p:fltVal val="0"/>
                                          </p:val>
                                        </p:tav>
                                        <p:tav tm="100000">
                                          <p:val>
                                            <p:strVal val="#ppt_h"/>
                                          </p:val>
                                        </p:tav>
                                      </p:tavLst>
                                    </p:anim>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P spid="7" grpId="0" animBg="1"/>
      <p:bldP spid="8" grpId="0"/>
      <p:bldP spid="9" grpId="0"/>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95536" y="2636912"/>
            <a:ext cx="8229600" cy="1761059"/>
          </a:xfrm>
        </p:spPr>
        <p:txBody>
          <a:bodyPr>
            <a:normAutofit/>
          </a:bodyPr>
          <a:lstStyle/>
          <a:p>
            <a:pPr marL="0" indent="0" algn="ctr">
              <a:buNone/>
            </a:pPr>
            <a:r>
              <a:rPr kumimoji="1" lang="ja-JP" altLang="en-US" sz="4000" dirty="0" smtClean="0"/>
              <a:t>以上で発表を終わります</a:t>
            </a:r>
            <a:endParaRPr kumimoji="1" lang="en-US" altLang="ja-JP" sz="4000" dirty="0" smtClean="0"/>
          </a:p>
          <a:p>
            <a:pPr marL="0" indent="0" algn="ctr">
              <a:buNone/>
            </a:pPr>
            <a:r>
              <a:rPr lang="ja-JP" altLang="en-US" sz="4000" dirty="0" smtClean="0"/>
              <a:t>ご清聴ありがとうございました</a:t>
            </a:r>
            <a:endParaRPr kumimoji="1" lang="ja-JP" altLang="en-US" sz="4000" dirty="0"/>
          </a:p>
        </p:txBody>
      </p:sp>
      <p:sp>
        <p:nvSpPr>
          <p:cNvPr id="4" name="日付プレースホルダー 3"/>
          <p:cNvSpPr>
            <a:spLocks noGrp="1"/>
          </p:cNvSpPr>
          <p:nvPr>
            <p:ph type="dt" sz="half" idx="10"/>
          </p:nvPr>
        </p:nvSpPr>
        <p:spPr/>
        <p:txBody>
          <a:bodyPr/>
          <a:lstStyle/>
          <a:p>
            <a:fld id="{C83B024D-40B3-4CD7-9247-B963BE8BAC3E}" type="datetime1">
              <a:rPr lang="ja-JP" altLang="en-US" smtClean="0"/>
              <a:t>2012/12/20</a:t>
            </a:fld>
            <a:endParaRPr lang="en-US" altLang="ja-JP"/>
          </a:p>
        </p:txBody>
      </p:sp>
      <p:sp>
        <p:nvSpPr>
          <p:cNvPr id="6" name="スライド番号プレースホルダー 5"/>
          <p:cNvSpPr>
            <a:spLocks noGrp="1"/>
          </p:cNvSpPr>
          <p:nvPr>
            <p:ph type="sldNum" sz="quarter" idx="12"/>
          </p:nvPr>
        </p:nvSpPr>
        <p:spPr/>
        <p:txBody>
          <a:bodyPr/>
          <a:lstStyle/>
          <a:p>
            <a:fld id="{FDE03640-216A-44E9-BBB4-7B292B3DF2FA}" type="slidenum">
              <a:rPr lang="en-US" altLang="ja-JP" smtClean="0"/>
              <a:pPr/>
              <a:t>14</a:t>
            </a:fld>
            <a:endParaRPr lang="en-US" altLang="ja-JP"/>
          </a:p>
        </p:txBody>
      </p:sp>
      <p:grpSp>
        <p:nvGrpSpPr>
          <p:cNvPr id="17" name="グループ化 16"/>
          <p:cNvGrpSpPr/>
          <p:nvPr/>
        </p:nvGrpSpPr>
        <p:grpSpPr>
          <a:xfrm>
            <a:off x="6255505" y="4797922"/>
            <a:ext cx="2824995" cy="1480927"/>
            <a:chOff x="6255505" y="4797922"/>
            <a:chExt cx="2824995" cy="1480927"/>
          </a:xfrm>
        </p:grpSpPr>
        <p:grpSp>
          <p:nvGrpSpPr>
            <p:cNvPr id="15" name="グループ化 14"/>
            <p:cNvGrpSpPr/>
            <p:nvPr/>
          </p:nvGrpSpPr>
          <p:grpSpPr>
            <a:xfrm>
              <a:off x="6255505" y="4797922"/>
              <a:ext cx="2824995" cy="1480927"/>
              <a:chOff x="6255505" y="4736180"/>
              <a:chExt cx="2824995" cy="1480927"/>
            </a:xfrm>
          </p:grpSpPr>
          <p:grpSp>
            <p:nvGrpSpPr>
              <p:cNvPr id="13" name="グループ化 12"/>
              <p:cNvGrpSpPr/>
              <p:nvPr/>
            </p:nvGrpSpPr>
            <p:grpSpPr>
              <a:xfrm>
                <a:off x="6255505" y="4736180"/>
                <a:ext cx="2824995" cy="1474628"/>
                <a:chOff x="5789340" y="4747032"/>
                <a:chExt cx="2824995" cy="1474628"/>
              </a:xfrm>
            </p:grpSpPr>
            <p:grpSp>
              <p:nvGrpSpPr>
                <p:cNvPr id="7" name="グループ化 6"/>
                <p:cNvGrpSpPr/>
                <p:nvPr/>
              </p:nvGrpSpPr>
              <p:grpSpPr>
                <a:xfrm>
                  <a:off x="5789340" y="4786331"/>
                  <a:ext cx="2824995" cy="1352220"/>
                  <a:chOff x="0" y="0"/>
                  <a:chExt cx="2771775" cy="1409700"/>
                </a:xfrm>
              </p:grpSpPr>
              <p:sp>
                <p:nvSpPr>
                  <p:cNvPr id="8" name="正方形/長方形 7"/>
                  <p:cNvSpPr/>
                  <p:nvPr/>
                </p:nvSpPr>
                <p:spPr>
                  <a:xfrm>
                    <a:off x="1457325" y="600075"/>
                    <a:ext cx="457200" cy="390525"/>
                  </a:xfrm>
                  <a:prstGeom prst="rect">
                    <a:avLst/>
                  </a:prstGeom>
                  <a:scene3d>
                    <a:camera prst="isometricOffAxis1Right"/>
                    <a:lightRig rig="threePt" dir="t"/>
                  </a:scene3d>
                  <a:sp3d extrusionH="41275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pic>
                <p:nvPicPr>
                  <p:cNvPr id="9" name="図 8" descr="C:\Users\ROBO_CTRL09\AppData\Local\Microsoft\Windows\Temporary Internet Files\Content.IE5\BHWIJGER\MC900359277[1].wmf"/>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4525" y="438150"/>
                    <a:ext cx="428625" cy="971550"/>
                  </a:xfrm>
                  <a:prstGeom prst="rect">
                    <a:avLst/>
                  </a:prstGeom>
                  <a:noFill/>
                  <a:ln>
                    <a:noFill/>
                  </a:ln>
                </p:spPr>
              </p:pic>
              <p:sp>
                <p:nvSpPr>
                  <p:cNvPr id="10" name="フリーフォーム 9"/>
                  <p:cNvSpPr/>
                  <p:nvPr/>
                </p:nvSpPr>
                <p:spPr>
                  <a:xfrm>
                    <a:off x="2438400" y="342900"/>
                    <a:ext cx="333375" cy="676275"/>
                  </a:xfrm>
                  <a:custGeom>
                    <a:avLst/>
                    <a:gdLst>
                      <a:gd name="connsiteX0" fmla="*/ 0 w 333375"/>
                      <a:gd name="connsiteY0" fmla="*/ 676275 h 676275"/>
                      <a:gd name="connsiteX1" fmla="*/ 161925 w 333375"/>
                      <a:gd name="connsiteY1" fmla="*/ 533400 h 676275"/>
                      <a:gd name="connsiteX2" fmla="*/ 133350 w 333375"/>
                      <a:gd name="connsiteY2" fmla="*/ 285750 h 676275"/>
                      <a:gd name="connsiteX3" fmla="*/ 133350 w 333375"/>
                      <a:gd name="connsiteY3" fmla="*/ 161925 h 676275"/>
                      <a:gd name="connsiteX4" fmla="*/ 333375 w 333375"/>
                      <a:gd name="connsiteY4" fmla="*/ 0 h 676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375" h="676275">
                        <a:moveTo>
                          <a:pt x="0" y="676275"/>
                        </a:moveTo>
                        <a:cubicBezTo>
                          <a:pt x="69850" y="637381"/>
                          <a:pt x="139700" y="598487"/>
                          <a:pt x="161925" y="533400"/>
                        </a:cubicBezTo>
                        <a:cubicBezTo>
                          <a:pt x="184150" y="468313"/>
                          <a:pt x="138113" y="347662"/>
                          <a:pt x="133350" y="285750"/>
                        </a:cubicBezTo>
                        <a:cubicBezTo>
                          <a:pt x="128588" y="223837"/>
                          <a:pt x="100013" y="209550"/>
                          <a:pt x="133350" y="161925"/>
                        </a:cubicBezTo>
                        <a:cubicBezTo>
                          <a:pt x="166688" y="114300"/>
                          <a:pt x="290513" y="0"/>
                          <a:pt x="33337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pic>
                <p:nvPicPr>
                  <p:cNvPr id="11" name="図 10" descr="C:\Users\ROBO_CTRL09\AppData\Local\Microsoft\Windows\Temporary Internet Files\Content.IE5\J80ZRGFP\MC900307879[1].wm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8445028">
                    <a:off x="1152525" y="0"/>
                    <a:ext cx="581025" cy="600075"/>
                  </a:xfrm>
                  <a:prstGeom prst="rect">
                    <a:avLst/>
                  </a:prstGeom>
                  <a:noFill/>
                  <a:ln>
                    <a:noFill/>
                  </a:ln>
                </p:spPr>
              </p:pic>
              <p:pic>
                <p:nvPicPr>
                  <p:cNvPr id="12" name="図 11" descr="C:\Users\ROBO_CTRL09\AppData\Local\Microsoft\Windows\Temporary Internet Files\Content.IE5\BHWIJGER\MC900391038[1].wmf"/>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42900"/>
                    <a:ext cx="914400" cy="952500"/>
                  </a:xfrm>
                  <a:prstGeom prst="rect">
                    <a:avLst/>
                  </a:prstGeom>
                  <a:noFill/>
                  <a:ln>
                    <a:noFill/>
                  </a:ln>
                </p:spPr>
              </p:pic>
            </p:grpSp>
            <p:sp>
              <p:nvSpPr>
                <p:cNvPr id="2" name="正方形/長方形 1"/>
                <p:cNvSpPr/>
                <p:nvPr/>
              </p:nvSpPr>
              <p:spPr>
                <a:xfrm>
                  <a:off x="7752915" y="4747032"/>
                  <a:ext cx="861420" cy="147462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 name="正方形/長方形 13"/>
              <p:cNvSpPr/>
              <p:nvPr/>
            </p:nvSpPr>
            <p:spPr>
              <a:xfrm>
                <a:off x="7876722" y="5853838"/>
                <a:ext cx="766923" cy="363269"/>
              </a:xfrm>
              <a:prstGeom prst="rect">
                <a:avLst/>
              </a:prstGeom>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正方形/長方形 15"/>
            <p:cNvSpPr/>
            <p:nvPr/>
          </p:nvSpPr>
          <p:spPr>
            <a:xfrm>
              <a:off x="7043249" y="5188286"/>
              <a:ext cx="167034" cy="16384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8" name="フッター プレースホルダー 4"/>
          <p:cNvSpPr>
            <a:spLocks noGrp="1"/>
          </p:cNvSpPr>
          <p:nvPr>
            <p:ph type="ftr" sz="quarter" idx="11"/>
          </p:nvPr>
        </p:nvSpPr>
        <p:spPr>
          <a:xfrm>
            <a:off x="2731976" y="6525344"/>
            <a:ext cx="3680048" cy="288032"/>
          </a:xfrm>
        </p:spPr>
        <p:txBody>
          <a:bodyPr anchor="ctr"/>
          <a:lstStyle/>
          <a:p>
            <a:pPr algn="ctr"/>
            <a:r>
              <a:rPr lang="ja-JP" altLang="en-US" dirty="0" smtClean="0"/>
              <a:t>芝浦工業大学　知能機械システム研究室</a:t>
            </a:r>
            <a:endParaRPr lang="ja-JP" altLang="en-US" dirty="0"/>
          </a:p>
        </p:txBody>
      </p:sp>
    </p:spTree>
    <p:extLst>
      <p:ext uri="{BB962C8B-B14F-4D97-AF65-F5344CB8AC3E}">
        <p14:creationId xmlns:p14="http://schemas.microsoft.com/office/powerpoint/2010/main" val="28858711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発表の流れ</a:t>
            </a:r>
            <a:endParaRPr kumimoji="1" lang="ja-JP" altLang="en-US" dirty="0"/>
          </a:p>
        </p:txBody>
      </p:sp>
      <p:sp>
        <p:nvSpPr>
          <p:cNvPr id="3" name="コンテンツ プレースホルダー 2"/>
          <p:cNvSpPr>
            <a:spLocks noGrp="1"/>
          </p:cNvSpPr>
          <p:nvPr>
            <p:ph idx="1"/>
          </p:nvPr>
        </p:nvSpPr>
        <p:spPr>
          <a:xfrm>
            <a:off x="1547664" y="1052736"/>
            <a:ext cx="6192688" cy="5328592"/>
          </a:xfrm>
        </p:spPr>
        <p:txBody>
          <a:bodyPr>
            <a:normAutofit/>
          </a:bodyPr>
          <a:lstStyle/>
          <a:p>
            <a:pPr marL="914400" indent="-914400">
              <a:buFont typeface="Arial" pitchFamily="34" charset="0"/>
              <a:buAutoNum type="arabicPeriod"/>
            </a:pPr>
            <a:r>
              <a:rPr lang="ja-JP" altLang="en-US" sz="4000" dirty="0" smtClean="0"/>
              <a:t>はじめに</a:t>
            </a:r>
            <a:endParaRPr lang="en-US" altLang="ja-JP" sz="4000" dirty="0" smtClean="0"/>
          </a:p>
          <a:p>
            <a:pPr marL="914400" indent="-914400">
              <a:buFont typeface="Arial" pitchFamily="34" charset="0"/>
              <a:buAutoNum type="arabicPeriod"/>
            </a:pPr>
            <a:r>
              <a:rPr lang="ja-JP" altLang="en-US" sz="4000" dirty="0" smtClean="0"/>
              <a:t>ハードウェア構成</a:t>
            </a:r>
            <a:r>
              <a:rPr lang="ja-JP" altLang="en-US" sz="4400" dirty="0" smtClean="0"/>
              <a:t>　</a:t>
            </a:r>
            <a:endParaRPr lang="en-US" altLang="ja-JP" sz="4400" dirty="0" smtClean="0"/>
          </a:p>
          <a:p>
            <a:pPr marL="914400" indent="-914400">
              <a:buFont typeface="Arial" pitchFamily="34" charset="0"/>
              <a:buAutoNum type="arabicPeriod"/>
            </a:pPr>
            <a:r>
              <a:rPr lang="ja-JP" altLang="en-US" sz="4000" dirty="0" smtClean="0"/>
              <a:t>開発したＲＴＣ</a:t>
            </a:r>
            <a:endParaRPr lang="en-US" altLang="ja-JP" sz="4000" dirty="0" smtClean="0"/>
          </a:p>
          <a:p>
            <a:pPr marL="914400" indent="-914400">
              <a:buFont typeface="Arial" pitchFamily="34" charset="0"/>
              <a:buAutoNum type="arabicPeriod"/>
            </a:pPr>
            <a:r>
              <a:rPr lang="ja-JP" altLang="en-US" sz="4000" dirty="0" smtClean="0"/>
              <a:t>再利用したＲＴＣ</a:t>
            </a:r>
            <a:endParaRPr lang="en-US" altLang="ja-JP" sz="4400" dirty="0" smtClean="0"/>
          </a:p>
          <a:p>
            <a:pPr marL="914400" indent="-914400">
              <a:buFont typeface="Arial" pitchFamily="34" charset="0"/>
              <a:buAutoNum type="arabicPeriod"/>
            </a:pPr>
            <a:r>
              <a:rPr lang="ja-JP" altLang="en-US" sz="4000" dirty="0" smtClean="0"/>
              <a:t>ＲＴシステム</a:t>
            </a:r>
            <a:endParaRPr lang="en-US" altLang="ja-JP" sz="4000" dirty="0" smtClean="0"/>
          </a:p>
          <a:p>
            <a:pPr marL="914400" indent="-914400">
              <a:buFont typeface="Arial" pitchFamily="34" charset="0"/>
              <a:buAutoNum type="arabicPeriod"/>
            </a:pPr>
            <a:r>
              <a:rPr lang="ja-JP" altLang="ja-JP" sz="4000" dirty="0" smtClean="0"/>
              <a:t>追尾動作確認</a:t>
            </a:r>
            <a:endParaRPr lang="en-US" altLang="ja-JP" sz="4000" dirty="0" smtClean="0"/>
          </a:p>
          <a:p>
            <a:pPr marL="914400" indent="-914400">
              <a:buFont typeface="Arial" pitchFamily="34" charset="0"/>
              <a:buAutoNum type="arabicPeriod"/>
            </a:pPr>
            <a:r>
              <a:rPr lang="ja-JP" altLang="en-US" sz="4000" dirty="0" smtClean="0"/>
              <a:t>まとめ・今後の予定</a:t>
            </a:r>
            <a:endParaRPr lang="en-US" altLang="ja-JP" sz="4000" dirty="0"/>
          </a:p>
        </p:txBody>
      </p:sp>
      <p:sp>
        <p:nvSpPr>
          <p:cNvPr id="4" name="日付プレースホルダー 3"/>
          <p:cNvSpPr>
            <a:spLocks noGrp="1"/>
          </p:cNvSpPr>
          <p:nvPr>
            <p:ph type="dt" sz="half" idx="10"/>
          </p:nvPr>
        </p:nvSpPr>
        <p:spPr/>
        <p:txBody>
          <a:bodyPr/>
          <a:lstStyle/>
          <a:p>
            <a:fld id="{C83B024D-40B3-4CD7-9247-B963BE8BAC3E}" type="datetime1">
              <a:rPr lang="ja-JP" altLang="en-US" smtClean="0"/>
              <a:t>2012/12/20</a:t>
            </a:fld>
            <a:endParaRPr lang="en-US" altLang="ja-JP"/>
          </a:p>
        </p:txBody>
      </p:sp>
      <p:sp>
        <p:nvSpPr>
          <p:cNvPr id="5" name="フッター プレースホルダー 4"/>
          <p:cNvSpPr>
            <a:spLocks noGrp="1"/>
          </p:cNvSpPr>
          <p:nvPr>
            <p:ph type="ftr" sz="quarter" idx="11"/>
          </p:nvPr>
        </p:nvSpPr>
        <p:spPr>
          <a:xfrm>
            <a:off x="2731976" y="6525344"/>
            <a:ext cx="3680048" cy="288032"/>
          </a:xfrm>
        </p:spPr>
        <p:txBody>
          <a:bodyPr anchor="ctr"/>
          <a:lstStyle/>
          <a:p>
            <a:pPr algn="ctr"/>
            <a:r>
              <a:rPr lang="ja-JP" altLang="en-US" dirty="0" smtClean="0"/>
              <a:t>芝浦工業大学　知能機械システム研究室</a:t>
            </a:r>
            <a:endParaRPr lang="ja-JP" altLang="en-US" dirty="0"/>
          </a:p>
        </p:txBody>
      </p:sp>
      <p:sp>
        <p:nvSpPr>
          <p:cNvPr id="6" name="スライド番号プレースホルダー 5"/>
          <p:cNvSpPr>
            <a:spLocks noGrp="1"/>
          </p:cNvSpPr>
          <p:nvPr>
            <p:ph type="sldNum" sz="quarter" idx="12"/>
          </p:nvPr>
        </p:nvSpPr>
        <p:spPr/>
        <p:txBody>
          <a:bodyPr/>
          <a:lstStyle/>
          <a:p>
            <a:fld id="{FDE03640-216A-44E9-BBB4-7B292B3DF2FA}" type="slidenum">
              <a:rPr lang="en-US" altLang="ja-JP" smtClean="0"/>
              <a:pPr/>
              <a:t>1</a:t>
            </a:fld>
            <a:endParaRPr lang="en-US" altLang="ja-JP"/>
          </a:p>
        </p:txBody>
      </p:sp>
    </p:spTree>
    <p:extLst>
      <p:ext uri="{BB962C8B-B14F-4D97-AF65-F5344CB8AC3E}">
        <p14:creationId xmlns:p14="http://schemas.microsoft.com/office/powerpoint/2010/main" val="940270001"/>
      </p:ext>
    </p:extLst>
  </p:cSld>
  <p:clrMapOvr>
    <a:masterClrMapping/>
  </p:clrMapOvr>
  <mc:AlternateContent xmlns:mc="http://schemas.openxmlformats.org/markup-compatibility/2006" xmlns:p14="http://schemas.microsoft.com/office/powerpoint/2010/main">
    <mc:Choice Requires="p14">
      <p:transition spd="slow" p14:dur="2000" advTm="8686"/>
    </mc:Choice>
    <mc:Fallback xmlns="">
      <p:transition spd="slow" advTm="8686"/>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p:cNvSpPr>
            <a:spLocks noGrp="1" noChangeArrowheads="1"/>
          </p:cNvSpPr>
          <p:nvPr>
            <p:ph idx="1"/>
          </p:nvPr>
        </p:nvSpPr>
        <p:spPr>
          <a:xfrm>
            <a:off x="107504" y="764704"/>
            <a:ext cx="8928992" cy="1080120"/>
          </a:xfrm>
        </p:spPr>
        <p:txBody>
          <a:bodyPr>
            <a:normAutofit/>
          </a:bodyPr>
          <a:lstStyle/>
          <a:p>
            <a:pPr marL="0" indent="0">
              <a:buNone/>
            </a:pPr>
            <a:r>
              <a:rPr lang="ja-JP" altLang="en-US" dirty="0"/>
              <a:t>　</a:t>
            </a:r>
            <a:r>
              <a:rPr lang="ja-JP" altLang="en-US" sz="2800" dirty="0" smtClean="0"/>
              <a:t>近年，様々な</a:t>
            </a:r>
            <a:r>
              <a:rPr lang="en-US" altLang="ja-JP" sz="2800" dirty="0" smtClean="0"/>
              <a:t>RTC</a:t>
            </a:r>
            <a:r>
              <a:rPr lang="ja-JP" altLang="ja-JP" sz="2800" dirty="0" smtClean="0"/>
              <a:t>によりロボットシステム</a:t>
            </a:r>
            <a:r>
              <a:rPr lang="ja-JP" altLang="ja-JP" sz="2800" dirty="0"/>
              <a:t>の構築</a:t>
            </a:r>
            <a:r>
              <a:rPr lang="ja-JP" altLang="ja-JP" sz="2800" dirty="0" smtClean="0"/>
              <a:t>が誰</a:t>
            </a:r>
            <a:r>
              <a:rPr lang="ja-JP" altLang="ja-JP" sz="2800" dirty="0"/>
              <a:t>でも容易に実現可能となりつつ</a:t>
            </a:r>
            <a:r>
              <a:rPr lang="ja-JP" altLang="ja-JP" sz="2800" dirty="0" smtClean="0"/>
              <a:t>ある．</a:t>
            </a:r>
            <a:endParaRPr lang="en-US" altLang="ja-JP" sz="2800" dirty="0" smtClean="0">
              <a:solidFill>
                <a:srgbClr val="FF0000"/>
              </a:solidFill>
            </a:endParaRPr>
          </a:p>
        </p:txBody>
      </p:sp>
      <p:sp>
        <p:nvSpPr>
          <p:cNvPr id="5" name="スライド番号プレースホルダー 5"/>
          <p:cNvSpPr>
            <a:spLocks noGrp="1"/>
          </p:cNvSpPr>
          <p:nvPr>
            <p:ph type="sldNum" sz="quarter" idx="12"/>
          </p:nvPr>
        </p:nvSpPr>
        <p:spPr>
          <a:xfrm>
            <a:off x="6553200" y="6525344"/>
            <a:ext cx="2133600" cy="288032"/>
          </a:xfrm>
        </p:spPr>
        <p:txBody>
          <a:bodyPr/>
          <a:lstStyle/>
          <a:p>
            <a:fld id="{DEC23A9A-6B10-4F7A-B6B5-CE8E06B370B4}" type="slidenum">
              <a:rPr lang="en-US" altLang="ja-JP"/>
              <a:pPr/>
              <a:t>2</a:t>
            </a:fld>
            <a:endParaRPr lang="en-US" altLang="ja-JP"/>
          </a:p>
        </p:txBody>
      </p:sp>
      <p:sp>
        <p:nvSpPr>
          <p:cNvPr id="2" name="日付プレースホルダー 1"/>
          <p:cNvSpPr>
            <a:spLocks noGrp="1"/>
          </p:cNvSpPr>
          <p:nvPr>
            <p:ph type="dt" sz="half" idx="10"/>
          </p:nvPr>
        </p:nvSpPr>
        <p:spPr>
          <a:xfrm>
            <a:off x="323528" y="6525344"/>
            <a:ext cx="2133600" cy="303912"/>
          </a:xfrm>
        </p:spPr>
        <p:txBody>
          <a:bodyPr/>
          <a:lstStyle/>
          <a:p>
            <a:fld id="{5E4614A1-7110-4944-91EF-8B26BC20224D}" type="datetime1">
              <a:rPr lang="ja-JP" altLang="en-US" smtClean="0"/>
              <a:t>2012/12/20</a:t>
            </a:fld>
            <a:endParaRPr lang="en-US" altLang="ja-JP"/>
          </a:p>
        </p:txBody>
      </p:sp>
      <p:sp>
        <p:nvSpPr>
          <p:cNvPr id="3" name="フッター プレースホルダー 2"/>
          <p:cNvSpPr>
            <a:spLocks noGrp="1"/>
          </p:cNvSpPr>
          <p:nvPr>
            <p:ph type="ftr" sz="quarter" idx="11"/>
          </p:nvPr>
        </p:nvSpPr>
        <p:spPr>
          <a:xfrm>
            <a:off x="2749147" y="6525344"/>
            <a:ext cx="3645707" cy="288032"/>
          </a:xfrm>
        </p:spPr>
        <p:txBody>
          <a:bodyPr/>
          <a:lstStyle/>
          <a:p>
            <a:pPr algn="ctr"/>
            <a:r>
              <a:rPr lang="ja-JP" altLang="en-US" dirty="0" smtClean="0"/>
              <a:t>芝浦工業大学　知能機械システム研究室</a:t>
            </a:r>
            <a:endParaRPr lang="en-US" altLang="ja-JP" dirty="0"/>
          </a:p>
        </p:txBody>
      </p:sp>
      <p:sp>
        <p:nvSpPr>
          <p:cNvPr id="34" name="Rectangle 2"/>
          <p:cNvSpPr txBox="1">
            <a:spLocks noChangeArrowheads="1"/>
          </p:cNvSpPr>
          <p:nvPr/>
        </p:nvSpPr>
        <p:spPr>
          <a:xfrm>
            <a:off x="323528" y="0"/>
            <a:ext cx="3123220"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600" kern="1200">
                <a:solidFill>
                  <a:schemeClr val="tx1"/>
                </a:solidFill>
                <a:latin typeface="+mj-lt"/>
                <a:ea typeface="+mj-ea"/>
                <a:cs typeface="+mj-cs"/>
              </a:defRPr>
            </a:lvl1pPr>
          </a:lstStyle>
          <a:p>
            <a:pPr algn="l"/>
            <a:r>
              <a:rPr lang="en-US" altLang="ja-JP" dirty="0" smtClean="0"/>
              <a:t>1.</a:t>
            </a:r>
            <a:r>
              <a:rPr lang="ja-JP" altLang="en-US" dirty="0" smtClean="0"/>
              <a:t>　はじめに</a:t>
            </a:r>
            <a:endParaRPr lang="ja-JP" altLang="en-US" dirty="0"/>
          </a:p>
        </p:txBody>
      </p:sp>
      <p:pic>
        <p:nvPicPr>
          <p:cNvPr id="1026" name="Picture 2" descr="C:\Users\b09074\AppData\Local\Microsoft\Windows\Temporary Internet Files\Content.IE5\H8MNM5OX\MC900078739[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8431" y="2852936"/>
            <a:ext cx="565777" cy="118384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b09074\AppData\Local\Microsoft\Windows\Temporary Internet Files\Content.IE5\MI5WUZAN\MC900078711[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3428586" y="3031517"/>
            <a:ext cx="630643" cy="157793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b09074\AppData\Local\Microsoft\Windows\Temporary Internet Files\Content.IE5\H8MNM5OX\MC900078842[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2600" y="2863407"/>
            <a:ext cx="1356866" cy="1746045"/>
          </a:xfrm>
          <a:prstGeom prst="rect">
            <a:avLst/>
          </a:prstGeom>
          <a:noFill/>
          <a:extLst>
            <a:ext uri="{909E8E84-426E-40DD-AFC4-6F175D3DCCD1}">
              <a14:hiddenFill xmlns:a14="http://schemas.microsoft.com/office/drawing/2010/main">
                <a:solidFill>
                  <a:srgbClr val="FFFFFF"/>
                </a:solidFill>
              </a14:hiddenFill>
            </a:ext>
          </a:extLst>
        </p:spPr>
      </p:pic>
      <p:sp>
        <p:nvSpPr>
          <p:cNvPr id="6" name="円/楕円 5"/>
          <p:cNvSpPr/>
          <p:nvPr/>
        </p:nvSpPr>
        <p:spPr>
          <a:xfrm>
            <a:off x="849070" y="2769501"/>
            <a:ext cx="967268" cy="1088159"/>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1" name="Picture 7" descr="C:\Users\b09074\AppData\Local\Microsoft\Windows\Temporary Internet Files\Content.IE5\8A6OR9GK\MC900326602[1].wm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08065" y="3272636"/>
            <a:ext cx="593125" cy="103400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C:\Users\b09074\AppData\Local\Microsoft\Windows\Temporary Internet Files\Content.IE5\H8MNM5OX\MC900078842[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37627" y="2902257"/>
            <a:ext cx="1466821" cy="1785343"/>
          </a:xfrm>
          <a:prstGeom prst="rect">
            <a:avLst/>
          </a:prstGeom>
          <a:noFill/>
          <a:extLst>
            <a:ext uri="{909E8E84-426E-40DD-AFC4-6F175D3DCCD1}">
              <a14:hiddenFill xmlns:a14="http://schemas.microsoft.com/office/drawing/2010/main">
                <a:solidFill>
                  <a:srgbClr val="FFFFFF"/>
                </a:solidFill>
              </a14:hiddenFill>
            </a:ext>
          </a:extLst>
        </p:spPr>
      </p:pic>
      <p:sp>
        <p:nvSpPr>
          <p:cNvPr id="48" name="円/楕円 47"/>
          <p:cNvSpPr/>
          <p:nvPr/>
        </p:nvSpPr>
        <p:spPr>
          <a:xfrm>
            <a:off x="7555415" y="2855675"/>
            <a:ext cx="1045651" cy="1112650"/>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形吹き出し 14"/>
          <p:cNvSpPr/>
          <p:nvPr/>
        </p:nvSpPr>
        <p:spPr>
          <a:xfrm>
            <a:off x="7240575" y="2780928"/>
            <a:ext cx="629680" cy="448006"/>
          </a:xfrm>
          <a:prstGeom prst="wedgeEllipseCallout">
            <a:avLst>
              <a:gd name="adj1" fmla="val -14325"/>
              <a:gd name="adj2" fmla="val 6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星 4 11"/>
          <p:cNvSpPr/>
          <p:nvPr/>
        </p:nvSpPr>
        <p:spPr>
          <a:xfrm rot="1808611">
            <a:off x="7651545" y="3294851"/>
            <a:ext cx="344313" cy="314017"/>
          </a:xfrm>
          <a:prstGeom prst="star4">
            <a:avLst>
              <a:gd name="adj" fmla="val 15267"/>
            </a:avLst>
          </a:prstGeom>
          <a:solidFill>
            <a:srgbClr val="FFFF00"/>
          </a:solidFill>
          <a:ln>
            <a:solidFill>
              <a:srgbClr val="FCF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星 4 40"/>
          <p:cNvSpPr/>
          <p:nvPr/>
        </p:nvSpPr>
        <p:spPr>
          <a:xfrm rot="233637">
            <a:off x="7880902" y="3037927"/>
            <a:ext cx="310646" cy="303481"/>
          </a:xfrm>
          <a:prstGeom prst="star4">
            <a:avLst>
              <a:gd name="adj" fmla="val 9686"/>
            </a:avLst>
          </a:prstGeom>
          <a:solidFill>
            <a:srgbClr val="FFFF00"/>
          </a:solidFill>
          <a:ln>
            <a:solidFill>
              <a:srgbClr val="FCF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4" name="Picture 10" descr="C:\Users\b09074\AppData\Local\Microsoft\Windows\Temporary Internet Files\Content.IE5\8A6OR9GK\MC900359277[1].w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42923" y="3489990"/>
            <a:ext cx="420401" cy="963250"/>
          </a:xfrm>
          <a:prstGeom prst="rect">
            <a:avLst/>
          </a:prstGeom>
          <a:noFill/>
          <a:extLst>
            <a:ext uri="{909E8E84-426E-40DD-AFC4-6F175D3DCCD1}">
              <a14:hiddenFill xmlns:a14="http://schemas.microsoft.com/office/drawing/2010/main">
                <a:solidFill>
                  <a:srgbClr val="FFFFFF"/>
                </a:solidFill>
              </a14:hiddenFill>
            </a:ext>
          </a:extLst>
        </p:spPr>
      </p:pic>
      <p:sp>
        <p:nvSpPr>
          <p:cNvPr id="13" name="Music"/>
          <p:cNvSpPr>
            <a:spLocks noEditPoints="1" noChangeArrowheads="1"/>
          </p:cNvSpPr>
          <p:nvPr/>
        </p:nvSpPr>
        <p:spPr bwMode="auto">
          <a:xfrm rot="20316203">
            <a:off x="7446913" y="2891269"/>
            <a:ext cx="217006" cy="272746"/>
          </a:xfrm>
          <a:custGeom>
            <a:avLst/>
            <a:gdLst>
              <a:gd name="T0" fmla="*/ 7352 w 21600"/>
              <a:gd name="T1" fmla="*/ 46 h 21600"/>
              <a:gd name="T2" fmla="*/ 7373 w 21600"/>
              <a:gd name="T3" fmla="*/ 9900 h 21600"/>
              <a:gd name="T4" fmla="*/ 21683 w 21600"/>
              <a:gd name="T5" fmla="*/ 10061 h 21600"/>
              <a:gd name="T6" fmla="*/ 7352 w 21600"/>
              <a:gd name="T7" fmla="*/ 46 h 21600"/>
              <a:gd name="T8" fmla="*/ 21600 w 21600"/>
              <a:gd name="T9" fmla="*/ 0 h 21600"/>
              <a:gd name="T10" fmla="*/ 7975 w 21600"/>
              <a:gd name="T11" fmla="*/ 923 h 21600"/>
              <a:gd name="T12" fmla="*/ 20935 w 21600"/>
              <a:gd name="T13" fmla="*/ 5354 h 21600"/>
            </a:gdLst>
            <a:ahLst/>
            <a:cxnLst>
              <a:cxn ang="0">
                <a:pos x="T0" y="T1"/>
              </a:cxn>
              <a:cxn ang="0">
                <a:pos x="T2" y="T3"/>
              </a:cxn>
              <a:cxn ang="0">
                <a:pos x="T4" y="T5"/>
              </a:cxn>
              <a:cxn ang="0">
                <a:pos x="T6" y="T7"/>
              </a:cxn>
              <a:cxn ang="0">
                <a:pos x="T8" y="T9"/>
              </a:cxn>
            </a:cxnLst>
            <a:rect l="T10" t="T11" r="T12" b="T13"/>
            <a:pathLst>
              <a:path w="21600" h="21600">
                <a:moveTo>
                  <a:pt x="7352" y="46"/>
                </a:moveTo>
                <a:lnTo>
                  <a:pt x="7373" y="9900"/>
                </a:lnTo>
                <a:lnTo>
                  <a:pt x="7352" y="16107"/>
                </a:lnTo>
                <a:lnTo>
                  <a:pt x="7103" y="15969"/>
                </a:lnTo>
                <a:lnTo>
                  <a:pt x="6729" y="15692"/>
                </a:lnTo>
                <a:lnTo>
                  <a:pt x="6355" y="15553"/>
                </a:lnTo>
                <a:lnTo>
                  <a:pt x="5981" y="15415"/>
                </a:lnTo>
                <a:lnTo>
                  <a:pt x="5607" y="15276"/>
                </a:lnTo>
                <a:lnTo>
                  <a:pt x="5109" y="15138"/>
                </a:lnTo>
                <a:lnTo>
                  <a:pt x="4735" y="15138"/>
                </a:lnTo>
                <a:lnTo>
                  <a:pt x="4236" y="15138"/>
                </a:lnTo>
                <a:lnTo>
                  <a:pt x="3364" y="15138"/>
                </a:lnTo>
                <a:lnTo>
                  <a:pt x="2616" y="15276"/>
                </a:lnTo>
                <a:lnTo>
                  <a:pt x="1869" y="15692"/>
                </a:lnTo>
                <a:lnTo>
                  <a:pt x="1246" y="15969"/>
                </a:lnTo>
                <a:lnTo>
                  <a:pt x="747" y="16523"/>
                </a:lnTo>
                <a:lnTo>
                  <a:pt x="373" y="17076"/>
                </a:lnTo>
                <a:lnTo>
                  <a:pt x="124" y="17630"/>
                </a:lnTo>
                <a:lnTo>
                  <a:pt x="0" y="18323"/>
                </a:lnTo>
                <a:lnTo>
                  <a:pt x="124" y="19015"/>
                </a:lnTo>
                <a:lnTo>
                  <a:pt x="373" y="19569"/>
                </a:lnTo>
                <a:lnTo>
                  <a:pt x="747" y="20123"/>
                </a:lnTo>
                <a:lnTo>
                  <a:pt x="1246" y="20676"/>
                </a:lnTo>
                <a:lnTo>
                  <a:pt x="1869" y="21092"/>
                </a:lnTo>
                <a:lnTo>
                  <a:pt x="2616" y="21369"/>
                </a:lnTo>
                <a:lnTo>
                  <a:pt x="3364" y="21507"/>
                </a:lnTo>
                <a:lnTo>
                  <a:pt x="4236" y="21646"/>
                </a:lnTo>
                <a:lnTo>
                  <a:pt x="5109" y="21507"/>
                </a:lnTo>
                <a:lnTo>
                  <a:pt x="5856" y="21369"/>
                </a:lnTo>
                <a:lnTo>
                  <a:pt x="6604" y="21092"/>
                </a:lnTo>
                <a:lnTo>
                  <a:pt x="7227" y="20676"/>
                </a:lnTo>
                <a:lnTo>
                  <a:pt x="7726" y="20123"/>
                </a:lnTo>
                <a:lnTo>
                  <a:pt x="8100" y="19569"/>
                </a:lnTo>
                <a:lnTo>
                  <a:pt x="8349" y="19015"/>
                </a:lnTo>
                <a:lnTo>
                  <a:pt x="8473" y="18323"/>
                </a:lnTo>
                <a:lnTo>
                  <a:pt x="8473" y="6276"/>
                </a:lnTo>
                <a:lnTo>
                  <a:pt x="20561" y="6276"/>
                </a:lnTo>
                <a:lnTo>
                  <a:pt x="20561" y="16107"/>
                </a:lnTo>
                <a:lnTo>
                  <a:pt x="20187" y="15830"/>
                </a:lnTo>
                <a:lnTo>
                  <a:pt x="19938" y="15692"/>
                </a:lnTo>
                <a:lnTo>
                  <a:pt x="19564" y="15553"/>
                </a:lnTo>
                <a:lnTo>
                  <a:pt x="19190" y="15415"/>
                </a:lnTo>
                <a:lnTo>
                  <a:pt x="18692" y="15276"/>
                </a:lnTo>
                <a:lnTo>
                  <a:pt x="18318" y="15138"/>
                </a:lnTo>
                <a:lnTo>
                  <a:pt x="17944" y="15138"/>
                </a:lnTo>
                <a:lnTo>
                  <a:pt x="17446" y="15138"/>
                </a:lnTo>
                <a:lnTo>
                  <a:pt x="16573" y="15138"/>
                </a:lnTo>
                <a:lnTo>
                  <a:pt x="15826" y="15276"/>
                </a:lnTo>
                <a:lnTo>
                  <a:pt x="15078" y="15692"/>
                </a:lnTo>
                <a:lnTo>
                  <a:pt x="14455" y="15969"/>
                </a:lnTo>
                <a:lnTo>
                  <a:pt x="13956" y="16523"/>
                </a:lnTo>
                <a:lnTo>
                  <a:pt x="13583" y="17076"/>
                </a:lnTo>
                <a:lnTo>
                  <a:pt x="13333" y="17630"/>
                </a:lnTo>
                <a:lnTo>
                  <a:pt x="13209" y="18323"/>
                </a:lnTo>
                <a:lnTo>
                  <a:pt x="13333" y="19015"/>
                </a:lnTo>
                <a:lnTo>
                  <a:pt x="13583" y="19569"/>
                </a:lnTo>
                <a:lnTo>
                  <a:pt x="13956" y="20123"/>
                </a:lnTo>
                <a:lnTo>
                  <a:pt x="14455" y="20676"/>
                </a:lnTo>
                <a:lnTo>
                  <a:pt x="15078" y="21092"/>
                </a:lnTo>
                <a:lnTo>
                  <a:pt x="15826" y="21369"/>
                </a:lnTo>
                <a:lnTo>
                  <a:pt x="16573" y="21507"/>
                </a:lnTo>
                <a:lnTo>
                  <a:pt x="17446" y="21646"/>
                </a:lnTo>
                <a:lnTo>
                  <a:pt x="18318" y="21507"/>
                </a:lnTo>
                <a:lnTo>
                  <a:pt x="19066" y="21369"/>
                </a:lnTo>
                <a:lnTo>
                  <a:pt x="19813" y="21092"/>
                </a:lnTo>
                <a:lnTo>
                  <a:pt x="20436" y="20676"/>
                </a:lnTo>
                <a:lnTo>
                  <a:pt x="20935" y="20123"/>
                </a:lnTo>
                <a:lnTo>
                  <a:pt x="21309" y="19569"/>
                </a:lnTo>
                <a:lnTo>
                  <a:pt x="21558" y="19015"/>
                </a:lnTo>
                <a:lnTo>
                  <a:pt x="21683" y="18323"/>
                </a:lnTo>
                <a:lnTo>
                  <a:pt x="21683" y="10061"/>
                </a:lnTo>
                <a:lnTo>
                  <a:pt x="21683" y="46"/>
                </a:lnTo>
                <a:lnTo>
                  <a:pt x="7352" y="46"/>
                </a:lnTo>
                <a:close/>
              </a:path>
            </a:pathLst>
          </a:custGeom>
          <a:solidFill>
            <a:schemeClr val="tx2"/>
          </a:solidFill>
          <a:ln w="9525">
            <a:solidFill>
              <a:srgbClr val="000000"/>
            </a:solidFill>
            <a:miter lim="800000"/>
            <a:headEnd/>
            <a:tailEnd/>
          </a:ln>
          <a:effectLst/>
        </p:spPr>
        <p:txBody>
          <a:bodyPr vert="horz" wrap="square" lIns="91440" tIns="45720" rIns="91440" bIns="45720" numCol="1" anchor="t" anchorCtr="0" compatLnSpc="1">
            <a:prstTxWarp prst="textNoShape">
              <a:avLst/>
            </a:prstTxWarp>
          </a:bodyPr>
          <a:lstStyle/>
          <a:p>
            <a:endParaRPr lang="ja-JP" altLang="en-US"/>
          </a:p>
        </p:txBody>
      </p:sp>
      <p:sp>
        <p:nvSpPr>
          <p:cNvPr id="54" name="Rectangle 3"/>
          <p:cNvSpPr txBox="1">
            <a:spLocks noChangeArrowheads="1"/>
          </p:cNvSpPr>
          <p:nvPr/>
        </p:nvSpPr>
        <p:spPr>
          <a:xfrm>
            <a:off x="229155" y="1772816"/>
            <a:ext cx="8255331" cy="64807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pitchFamily="34" charset="0"/>
              <a:buNone/>
            </a:pPr>
            <a:r>
              <a:rPr lang="ja-JP" altLang="en-US" sz="2800" dirty="0" smtClean="0"/>
              <a:t>→興味を持った一般の人も独自のロボットが作成可能</a:t>
            </a:r>
            <a:endParaRPr lang="en-US" altLang="ja-JP" sz="2800" dirty="0" smtClean="0">
              <a:solidFill>
                <a:srgbClr val="FF0000"/>
              </a:solidFill>
            </a:endParaRPr>
          </a:p>
        </p:txBody>
      </p:sp>
      <p:sp>
        <p:nvSpPr>
          <p:cNvPr id="55" name="Rectangle 3"/>
          <p:cNvSpPr txBox="1">
            <a:spLocks noChangeArrowheads="1"/>
          </p:cNvSpPr>
          <p:nvPr/>
        </p:nvSpPr>
        <p:spPr>
          <a:xfrm>
            <a:off x="2764480" y="4707604"/>
            <a:ext cx="2088232" cy="85592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pitchFamily="34" charset="0"/>
              <a:buNone/>
            </a:pPr>
            <a:r>
              <a:rPr lang="ja-JP" altLang="en-US" sz="2400" dirty="0" smtClean="0">
                <a:solidFill>
                  <a:schemeClr val="bg1"/>
                </a:solidFill>
              </a:rPr>
              <a:t>難しそう</a:t>
            </a:r>
            <a:endParaRPr lang="en-US" altLang="ja-JP" sz="2400" dirty="0" smtClean="0">
              <a:solidFill>
                <a:schemeClr val="bg1"/>
              </a:solidFill>
            </a:endParaRPr>
          </a:p>
          <a:p>
            <a:pPr marL="0" indent="0">
              <a:buFont typeface="Arial" pitchFamily="34" charset="0"/>
              <a:buNone/>
            </a:pPr>
            <a:r>
              <a:rPr lang="ja-JP" altLang="en-US" sz="2400" dirty="0">
                <a:solidFill>
                  <a:schemeClr val="bg1"/>
                </a:solidFill>
              </a:rPr>
              <a:t>よくわからない</a:t>
            </a:r>
            <a:endParaRPr lang="en-US" altLang="ja-JP" sz="2400" dirty="0" smtClean="0">
              <a:solidFill>
                <a:schemeClr val="bg1"/>
              </a:solidFill>
            </a:endParaRPr>
          </a:p>
        </p:txBody>
      </p:sp>
      <p:sp>
        <p:nvSpPr>
          <p:cNvPr id="56" name="Rectangle 3"/>
          <p:cNvSpPr txBox="1">
            <a:spLocks noChangeArrowheads="1"/>
          </p:cNvSpPr>
          <p:nvPr/>
        </p:nvSpPr>
        <p:spPr>
          <a:xfrm>
            <a:off x="269132" y="4707603"/>
            <a:ext cx="1803761" cy="85592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pitchFamily="34" charset="0"/>
              <a:buNone/>
            </a:pPr>
            <a:r>
              <a:rPr lang="ja-JP" altLang="en-US" sz="2400" dirty="0" smtClean="0">
                <a:solidFill>
                  <a:schemeClr val="bg1"/>
                </a:solidFill>
              </a:rPr>
              <a:t>ロボットへの</a:t>
            </a:r>
            <a:endParaRPr lang="en-US" altLang="ja-JP" sz="2400" dirty="0" smtClean="0">
              <a:solidFill>
                <a:schemeClr val="bg1"/>
              </a:solidFill>
            </a:endParaRPr>
          </a:p>
          <a:p>
            <a:pPr marL="0" indent="0">
              <a:buFont typeface="Arial" pitchFamily="34" charset="0"/>
              <a:buNone/>
            </a:pPr>
            <a:r>
              <a:rPr lang="ja-JP" altLang="en-US" sz="2400" dirty="0" smtClean="0">
                <a:solidFill>
                  <a:schemeClr val="bg1"/>
                </a:solidFill>
              </a:rPr>
              <a:t>関心は高い</a:t>
            </a:r>
            <a:endParaRPr lang="en-US" altLang="ja-JP" sz="2400" dirty="0" smtClean="0">
              <a:solidFill>
                <a:schemeClr val="bg1"/>
              </a:solidFill>
            </a:endParaRPr>
          </a:p>
        </p:txBody>
      </p:sp>
      <p:sp>
        <p:nvSpPr>
          <p:cNvPr id="57" name="Rectangle 3"/>
          <p:cNvSpPr txBox="1">
            <a:spLocks noChangeArrowheads="1"/>
          </p:cNvSpPr>
          <p:nvPr/>
        </p:nvSpPr>
        <p:spPr>
          <a:xfrm>
            <a:off x="5164708" y="4120322"/>
            <a:ext cx="1711548" cy="46080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pitchFamily="34" charset="0"/>
              <a:buNone/>
            </a:pPr>
            <a:r>
              <a:rPr lang="ja-JP" altLang="en-US" sz="2400" dirty="0" smtClean="0">
                <a:solidFill>
                  <a:schemeClr val="bg1"/>
                </a:solidFill>
              </a:rPr>
              <a:t>見てるだけ</a:t>
            </a:r>
            <a:endParaRPr lang="en-US" altLang="ja-JP" sz="2400" dirty="0" smtClean="0">
              <a:solidFill>
                <a:schemeClr val="bg1"/>
              </a:solidFill>
            </a:endParaRPr>
          </a:p>
        </p:txBody>
      </p:sp>
      <p:sp>
        <p:nvSpPr>
          <p:cNvPr id="58" name="Rectangle 3"/>
          <p:cNvSpPr txBox="1">
            <a:spLocks noChangeArrowheads="1"/>
          </p:cNvSpPr>
          <p:nvPr/>
        </p:nvSpPr>
        <p:spPr>
          <a:xfrm>
            <a:off x="7056815" y="4733313"/>
            <a:ext cx="1838344" cy="85592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pitchFamily="34" charset="0"/>
              <a:buNone/>
            </a:pPr>
            <a:r>
              <a:rPr lang="ja-JP" altLang="en-US" sz="2400" dirty="0" smtClean="0">
                <a:solidFill>
                  <a:srgbClr val="FF0000"/>
                </a:solidFill>
              </a:rPr>
              <a:t>自作可能</a:t>
            </a:r>
            <a:endParaRPr lang="en-US" altLang="ja-JP" sz="2400" dirty="0" smtClean="0">
              <a:solidFill>
                <a:srgbClr val="FF0000"/>
              </a:solidFill>
            </a:endParaRPr>
          </a:p>
          <a:p>
            <a:pPr marL="0" indent="0">
              <a:buFont typeface="Arial" pitchFamily="34" charset="0"/>
              <a:buNone/>
            </a:pPr>
            <a:r>
              <a:rPr lang="ja-JP" altLang="en-US" sz="2400" dirty="0" smtClean="0">
                <a:solidFill>
                  <a:srgbClr val="FF0000"/>
                </a:solidFill>
              </a:rPr>
              <a:t>要望・提案</a:t>
            </a:r>
            <a:endParaRPr lang="en-US" altLang="ja-JP" sz="2400" dirty="0" smtClean="0">
              <a:solidFill>
                <a:srgbClr val="FF0000"/>
              </a:solidFill>
            </a:endParaRPr>
          </a:p>
        </p:txBody>
      </p:sp>
      <p:sp>
        <p:nvSpPr>
          <p:cNvPr id="59" name="Rectangle 3"/>
          <p:cNvSpPr txBox="1">
            <a:spLocks noChangeArrowheads="1"/>
          </p:cNvSpPr>
          <p:nvPr/>
        </p:nvSpPr>
        <p:spPr>
          <a:xfrm>
            <a:off x="229155" y="2369434"/>
            <a:ext cx="3024336" cy="532823"/>
          </a:xfrm>
          <a:prstGeom prst="rect">
            <a:avLst/>
          </a:prstGeom>
          <a:gradFill flip="none" rotWithShape="1">
            <a:gsLst>
              <a:gs pos="0">
                <a:srgbClr val="FFCC66">
                  <a:tint val="66000"/>
                  <a:satMod val="160000"/>
                </a:srgbClr>
              </a:gs>
              <a:gs pos="50000">
                <a:srgbClr val="FFCC66">
                  <a:tint val="44500"/>
                  <a:satMod val="160000"/>
                </a:srgbClr>
              </a:gs>
              <a:gs pos="100000">
                <a:srgbClr val="FFCC66">
                  <a:tint val="23500"/>
                  <a:satMod val="160000"/>
                </a:srgbClr>
              </a:gs>
            </a:gsLst>
            <a:lin ang="2700000" scaled="1"/>
            <a:tileRect/>
          </a:gradFill>
          <a:ln w="38100">
            <a:solidFill>
              <a:srgbClr val="FFC000"/>
            </a:solidFill>
          </a:ln>
        </p:spPr>
        <p:txBody>
          <a:bodyPr vert="horz" lIns="0" tIns="0" rIns="0" bIns="0" rtlCol="0" anchor="ctr">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spcBef>
                <a:spcPts val="0"/>
              </a:spcBef>
              <a:buFont typeface="Arial" pitchFamily="34" charset="0"/>
              <a:buNone/>
            </a:pPr>
            <a:r>
              <a:rPr lang="ja-JP" altLang="en-US" sz="2800" dirty="0" smtClean="0">
                <a:solidFill>
                  <a:schemeClr val="bg1"/>
                </a:solidFill>
              </a:rPr>
              <a:t>一般の人とロボット</a:t>
            </a:r>
            <a:endParaRPr lang="en-US" altLang="ja-JP" sz="2800" dirty="0" smtClean="0">
              <a:solidFill>
                <a:schemeClr val="bg1"/>
              </a:solidFill>
            </a:endParaRPr>
          </a:p>
        </p:txBody>
      </p:sp>
      <p:sp>
        <p:nvSpPr>
          <p:cNvPr id="60" name="Rectangle 3"/>
          <p:cNvSpPr txBox="1">
            <a:spLocks noChangeArrowheads="1"/>
          </p:cNvSpPr>
          <p:nvPr/>
        </p:nvSpPr>
        <p:spPr>
          <a:xfrm>
            <a:off x="766895" y="5814496"/>
            <a:ext cx="7610211" cy="566832"/>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8100000" scaled="1"/>
            <a:tileRect/>
          </a:gradFill>
          <a:ln>
            <a:solidFill>
              <a:srgbClr val="FF0000"/>
            </a:solidFill>
          </a:ln>
          <a:effectLst>
            <a:outerShdw blurRad="50800" dist="38100" dir="16200000" rotWithShape="0">
              <a:prstClr val="black">
                <a:alpha val="40000"/>
              </a:prstClr>
            </a:outerShdw>
          </a:effectLst>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buFont typeface="Arial" pitchFamily="34" charset="0"/>
              <a:buNone/>
            </a:pPr>
            <a:r>
              <a:rPr lang="ja-JP" altLang="en-US" sz="2800" dirty="0" smtClean="0">
                <a:solidFill>
                  <a:schemeClr val="bg1"/>
                </a:solidFill>
              </a:rPr>
              <a:t>使用者目線でのニーズやアイディアを吸い出せる</a:t>
            </a:r>
            <a:endParaRPr lang="en-US" altLang="ja-JP" sz="2800" dirty="0" smtClean="0">
              <a:solidFill>
                <a:schemeClr val="bg1"/>
              </a:solidFill>
            </a:endParaRPr>
          </a:p>
        </p:txBody>
      </p:sp>
      <p:sp>
        <p:nvSpPr>
          <p:cNvPr id="19" name="右矢印 18"/>
          <p:cNvSpPr/>
          <p:nvPr/>
        </p:nvSpPr>
        <p:spPr>
          <a:xfrm>
            <a:off x="2193999" y="4826654"/>
            <a:ext cx="440421" cy="619314"/>
          </a:xfrm>
          <a:prstGeom prst="rightArrow">
            <a:avLst>
              <a:gd name="adj1" fmla="val 25392"/>
              <a:gd name="adj2" fmla="val 50000"/>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l="100000" b="100000"/>
            </a:path>
            <a:tileRect t="-100000" r="-100000"/>
          </a:gra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右矢印 61"/>
          <p:cNvSpPr/>
          <p:nvPr/>
        </p:nvSpPr>
        <p:spPr>
          <a:xfrm rot="19711463">
            <a:off x="4793038" y="4302210"/>
            <a:ext cx="354092" cy="670633"/>
          </a:xfrm>
          <a:prstGeom prst="rightArrow">
            <a:avLst>
              <a:gd name="adj1" fmla="val 31773"/>
              <a:gd name="adj2" fmla="val 50000"/>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8100000" scaled="1"/>
            <a:tileRect/>
          </a:gra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右矢印 62"/>
          <p:cNvSpPr/>
          <p:nvPr/>
        </p:nvSpPr>
        <p:spPr>
          <a:xfrm>
            <a:off x="4940362" y="4879475"/>
            <a:ext cx="2007902" cy="670633"/>
          </a:xfrm>
          <a:prstGeom prst="rightArrow">
            <a:avLst>
              <a:gd name="adj1" fmla="val 15913"/>
              <a:gd name="adj2" fmla="val 36744"/>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8100000" scaled="1"/>
            <a:tileRect/>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フローチャート : 代替処理 19"/>
          <p:cNvSpPr/>
          <p:nvPr/>
        </p:nvSpPr>
        <p:spPr>
          <a:xfrm>
            <a:off x="158339" y="4733314"/>
            <a:ext cx="1965389" cy="855926"/>
          </a:xfrm>
          <a:prstGeom prst="flowChartAlternateProcess">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フローチャート : 代替処理 64"/>
          <p:cNvSpPr/>
          <p:nvPr/>
        </p:nvSpPr>
        <p:spPr>
          <a:xfrm>
            <a:off x="2699792" y="4707604"/>
            <a:ext cx="2088232" cy="935150"/>
          </a:xfrm>
          <a:prstGeom prst="flowChartAlternateProcess">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フローチャート : 代替処理 65"/>
          <p:cNvSpPr/>
          <p:nvPr/>
        </p:nvSpPr>
        <p:spPr>
          <a:xfrm>
            <a:off x="5199527" y="4083442"/>
            <a:ext cx="1532713" cy="497231"/>
          </a:xfrm>
          <a:prstGeom prst="flowChartAlternateProcess">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フローチャート : 代替処理 66"/>
          <p:cNvSpPr/>
          <p:nvPr/>
        </p:nvSpPr>
        <p:spPr>
          <a:xfrm>
            <a:off x="7056815" y="4733314"/>
            <a:ext cx="1532713" cy="909440"/>
          </a:xfrm>
          <a:prstGeom prst="flowChartAlternateProcess">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角丸四角形 3"/>
          <p:cNvSpPr/>
          <p:nvPr/>
        </p:nvSpPr>
        <p:spPr>
          <a:xfrm>
            <a:off x="5446383" y="5015948"/>
            <a:ext cx="864096" cy="414542"/>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5400000" scaled="1"/>
            <a:tileRect/>
          </a:gradFill>
          <a:ln w="28575">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kumimoji="1" lang="en-US" altLang="ja-JP" dirty="0" smtClean="0"/>
              <a:t>RTM</a:t>
            </a:r>
            <a:endParaRPr kumimoji="1" lang="ja-JP" altLang="en-US" dirty="0"/>
          </a:p>
        </p:txBody>
      </p:sp>
    </p:spTree>
    <p:custDataLst>
      <p:tags r:id="rId1"/>
    </p:custDataLst>
    <p:extLst>
      <p:ext uri="{BB962C8B-B14F-4D97-AF65-F5344CB8AC3E}">
        <p14:creationId xmlns:p14="http://schemas.microsoft.com/office/powerpoint/2010/main" val="2485014813"/>
      </p:ext>
    </p:extLst>
  </p:cSld>
  <p:clrMapOvr>
    <a:masterClrMapping/>
  </p:clrMapOvr>
  <mc:AlternateContent xmlns:mc="http://schemas.openxmlformats.org/markup-compatibility/2006" xmlns:p14="http://schemas.microsoft.com/office/powerpoint/2010/main">
    <mc:Choice Requires="p14">
      <p:transition spd="slow" p14:dur="2000" advTm="31270"/>
    </mc:Choice>
    <mc:Fallback xmlns="">
      <p:transition spd="slow" advTm="31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animEffect transition="in" filter="fade">
                                      <p:cBhvr>
                                        <p:cTn id="7" dur="500"/>
                                        <p:tgtEl>
                                          <p:spTgt spid="30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wipe(left)">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59"/>
                                        </p:tgtEl>
                                        <p:attrNameLst>
                                          <p:attrName>style.visibility</p:attrName>
                                        </p:attrNameLst>
                                      </p:cBhvr>
                                      <p:to>
                                        <p:strVal val="visible"/>
                                      </p:to>
                                    </p:set>
                                    <p:anim calcmode="lin" valueType="num">
                                      <p:cBhvr>
                                        <p:cTn id="17" dur="500" fill="hold"/>
                                        <p:tgtEl>
                                          <p:spTgt spid="59"/>
                                        </p:tgtEl>
                                        <p:attrNameLst>
                                          <p:attrName>ppt_w</p:attrName>
                                        </p:attrNameLst>
                                      </p:cBhvr>
                                      <p:tavLst>
                                        <p:tav tm="0">
                                          <p:val>
                                            <p:fltVal val="0"/>
                                          </p:val>
                                        </p:tav>
                                        <p:tav tm="100000">
                                          <p:val>
                                            <p:strVal val="#ppt_w"/>
                                          </p:val>
                                        </p:tav>
                                      </p:tavLst>
                                    </p:anim>
                                    <p:anim calcmode="lin" valueType="num">
                                      <p:cBhvr>
                                        <p:cTn id="18" dur="500" fill="hold"/>
                                        <p:tgtEl>
                                          <p:spTgt spid="59"/>
                                        </p:tgtEl>
                                        <p:attrNameLst>
                                          <p:attrName>ppt_h</p:attrName>
                                        </p:attrNameLst>
                                      </p:cBhvr>
                                      <p:tavLst>
                                        <p:tav tm="0">
                                          <p:val>
                                            <p:fltVal val="0"/>
                                          </p:val>
                                        </p:tav>
                                        <p:tav tm="100000">
                                          <p:val>
                                            <p:strVal val="#ppt_h"/>
                                          </p:val>
                                        </p:tav>
                                      </p:tavLst>
                                    </p:anim>
                                    <p:animEffect transition="in" filter="fade">
                                      <p:cBhvr>
                                        <p:cTn id="19" dur="500"/>
                                        <p:tgtEl>
                                          <p:spTgt spid="59"/>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031"/>
                                        </p:tgtEl>
                                        <p:attrNameLst>
                                          <p:attrName>style.visibility</p:attrName>
                                        </p:attrNameLst>
                                      </p:cBhvr>
                                      <p:to>
                                        <p:strVal val="visible"/>
                                      </p:to>
                                    </p:set>
                                    <p:animEffect transition="in" filter="fade">
                                      <p:cBhvr>
                                        <p:cTn id="23" dur="500"/>
                                        <p:tgtEl>
                                          <p:spTgt spid="1031"/>
                                        </p:tgtEl>
                                      </p:cBhvr>
                                    </p:animEffect>
                                  </p:childTnLst>
                                </p:cTn>
                              </p:par>
                              <p:par>
                                <p:cTn id="24" presetID="10" presetClass="entr" presetSubtype="0" fill="hold" nodeType="withEffect">
                                  <p:stCondLst>
                                    <p:cond delay="0"/>
                                  </p:stCondLst>
                                  <p:childTnLst>
                                    <p:set>
                                      <p:cBhvr>
                                        <p:cTn id="25" dur="1" fill="hold">
                                          <p:stCondLst>
                                            <p:cond delay="0"/>
                                          </p:stCondLst>
                                        </p:cTn>
                                        <p:tgtEl>
                                          <p:spTgt spid="1030"/>
                                        </p:tgtEl>
                                        <p:attrNameLst>
                                          <p:attrName>style.visibility</p:attrName>
                                        </p:attrNameLst>
                                      </p:cBhvr>
                                      <p:to>
                                        <p:strVal val="visible"/>
                                      </p:to>
                                    </p:set>
                                    <p:animEffect transition="in" filter="fade">
                                      <p:cBhvr>
                                        <p:cTn id="26" dur="500"/>
                                        <p:tgtEl>
                                          <p:spTgt spid="103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animEffect transition="in" filter="fade">
                                      <p:cBhvr>
                                        <p:cTn id="29" dur="500"/>
                                        <p:tgtEl>
                                          <p:spTgt spid="5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1029"/>
                                        </p:tgtEl>
                                        <p:attrNameLst>
                                          <p:attrName>style.visibility</p:attrName>
                                        </p:attrNameLst>
                                      </p:cBhvr>
                                      <p:to>
                                        <p:strVal val="visible"/>
                                      </p:to>
                                    </p:set>
                                    <p:animEffect transition="in" filter="fade">
                                      <p:cBhvr>
                                        <p:cTn id="41" dur="500"/>
                                        <p:tgtEl>
                                          <p:spTgt spid="102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fade">
                                      <p:cBhvr>
                                        <p:cTn id="47" dur="500"/>
                                        <p:tgtEl>
                                          <p:spTgt spid="6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wipe(left)">
                                      <p:cBhvr>
                                        <p:cTn id="52" dur="500"/>
                                        <p:tgtEl>
                                          <p:spTgt spid="62"/>
                                        </p:tgtEl>
                                      </p:cBhvr>
                                    </p:animEffec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1026"/>
                                        </p:tgtEl>
                                        <p:attrNameLst>
                                          <p:attrName>style.visibility</p:attrName>
                                        </p:attrNameLst>
                                      </p:cBhvr>
                                      <p:to>
                                        <p:strVal val="visible"/>
                                      </p:to>
                                    </p:set>
                                    <p:animEffect transition="in" filter="fade">
                                      <p:cBhvr>
                                        <p:cTn id="56" dur="500"/>
                                        <p:tgtEl>
                                          <p:spTgt spid="10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7"/>
                                        </p:tgtEl>
                                        <p:attrNameLst>
                                          <p:attrName>style.visibility</p:attrName>
                                        </p:attrNameLst>
                                      </p:cBhvr>
                                      <p:to>
                                        <p:strVal val="visible"/>
                                      </p:to>
                                    </p:set>
                                    <p:animEffect transition="in" filter="fade">
                                      <p:cBhvr>
                                        <p:cTn id="59" dur="500"/>
                                        <p:tgtEl>
                                          <p:spTgt spid="5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6"/>
                                        </p:tgtEl>
                                        <p:attrNameLst>
                                          <p:attrName>style.visibility</p:attrName>
                                        </p:attrNameLst>
                                      </p:cBhvr>
                                      <p:to>
                                        <p:strVal val="visible"/>
                                      </p:to>
                                    </p:set>
                                    <p:animEffect transition="in" filter="fade">
                                      <p:cBhvr>
                                        <p:cTn id="62" dur="500"/>
                                        <p:tgtEl>
                                          <p:spTgt spid="6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wipe(left)">
                                      <p:cBhvr>
                                        <p:cTn id="67" dur="500"/>
                                        <p:tgtEl>
                                          <p:spTgt spid="4"/>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63"/>
                                        </p:tgtEl>
                                        <p:attrNameLst>
                                          <p:attrName>style.visibility</p:attrName>
                                        </p:attrNameLst>
                                      </p:cBhvr>
                                      <p:to>
                                        <p:strVal val="visible"/>
                                      </p:to>
                                    </p:set>
                                    <p:animEffect transition="in" filter="wipe(left)">
                                      <p:cBhvr>
                                        <p:cTn id="70" dur="500"/>
                                        <p:tgtEl>
                                          <p:spTgt spid="63"/>
                                        </p:tgtEl>
                                      </p:cBhvr>
                                    </p:animEffect>
                                  </p:childTnLst>
                                </p:cTn>
                              </p:par>
                            </p:childTnLst>
                          </p:cTn>
                        </p:par>
                        <p:par>
                          <p:cTn id="71" fill="hold">
                            <p:stCondLst>
                              <p:cond delay="500"/>
                            </p:stCondLst>
                            <p:childTnLst>
                              <p:par>
                                <p:cTn id="72" presetID="10" presetClass="entr" presetSubtype="0" fill="hold" grpId="0" nodeType="after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fade">
                                      <p:cBhvr>
                                        <p:cTn id="74" dur="500"/>
                                        <p:tgtEl>
                                          <p:spTgt spid="5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67"/>
                                        </p:tgtEl>
                                        <p:attrNameLst>
                                          <p:attrName>style.visibility</p:attrName>
                                        </p:attrNameLst>
                                      </p:cBhvr>
                                      <p:to>
                                        <p:strVal val="visible"/>
                                      </p:to>
                                    </p:set>
                                    <p:animEffect transition="in" filter="fade">
                                      <p:cBhvr>
                                        <p:cTn id="77" dur="500"/>
                                        <p:tgtEl>
                                          <p:spTgt spid="67"/>
                                        </p:tgtEl>
                                      </p:cBhvr>
                                    </p:animEffect>
                                  </p:childTnLst>
                                </p:cTn>
                              </p:par>
                              <p:par>
                                <p:cTn id="78" presetID="10" presetClass="entr" presetSubtype="0" fill="hold" nodeType="withEffect">
                                  <p:stCondLst>
                                    <p:cond delay="0"/>
                                  </p:stCondLst>
                                  <p:childTnLst>
                                    <p:set>
                                      <p:cBhvr>
                                        <p:cTn id="79" dur="1" fill="hold">
                                          <p:stCondLst>
                                            <p:cond delay="0"/>
                                          </p:stCondLst>
                                        </p:cTn>
                                        <p:tgtEl>
                                          <p:spTgt spid="47"/>
                                        </p:tgtEl>
                                        <p:attrNameLst>
                                          <p:attrName>style.visibility</p:attrName>
                                        </p:attrNameLst>
                                      </p:cBhvr>
                                      <p:to>
                                        <p:strVal val="visible"/>
                                      </p:to>
                                    </p:set>
                                    <p:animEffect transition="in" filter="fade">
                                      <p:cBhvr>
                                        <p:cTn id="80" dur="500"/>
                                        <p:tgtEl>
                                          <p:spTgt spid="4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3"/>
                                        </p:tgtEl>
                                        <p:attrNameLst>
                                          <p:attrName>style.visibility</p:attrName>
                                        </p:attrNameLst>
                                      </p:cBhvr>
                                      <p:to>
                                        <p:strVal val="visible"/>
                                      </p:to>
                                    </p:set>
                                    <p:animEffect transition="in" filter="fade">
                                      <p:cBhvr>
                                        <p:cTn id="83" dur="500"/>
                                        <p:tgtEl>
                                          <p:spTgt spid="1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fade">
                                      <p:cBhvr>
                                        <p:cTn id="86" dur="500"/>
                                        <p:tgtEl>
                                          <p:spTgt spid="15"/>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41"/>
                                        </p:tgtEl>
                                        <p:attrNameLst>
                                          <p:attrName>style.visibility</p:attrName>
                                        </p:attrNameLst>
                                      </p:cBhvr>
                                      <p:to>
                                        <p:strVal val="visible"/>
                                      </p:to>
                                    </p:set>
                                    <p:animEffect transition="in" filter="fade">
                                      <p:cBhvr>
                                        <p:cTn id="89" dur="500"/>
                                        <p:tgtEl>
                                          <p:spTgt spid="41"/>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2"/>
                                        </p:tgtEl>
                                        <p:attrNameLst>
                                          <p:attrName>style.visibility</p:attrName>
                                        </p:attrNameLst>
                                      </p:cBhvr>
                                      <p:to>
                                        <p:strVal val="visible"/>
                                      </p:to>
                                    </p:set>
                                    <p:animEffect transition="in" filter="fade">
                                      <p:cBhvr>
                                        <p:cTn id="92" dur="500"/>
                                        <p:tgtEl>
                                          <p:spTgt spid="12"/>
                                        </p:tgtEl>
                                      </p:cBhvr>
                                    </p:animEffect>
                                  </p:childTnLst>
                                </p:cTn>
                              </p:par>
                              <p:par>
                                <p:cTn id="93" presetID="10" presetClass="entr" presetSubtype="0" fill="hold" nodeType="withEffect">
                                  <p:stCondLst>
                                    <p:cond delay="0"/>
                                  </p:stCondLst>
                                  <p:childTnLst>
                                    <p:set>
                                      <p:cBhvr>
                                        <p:cTn id="94" dur="1" fill="hold">
                                          <p:stCondLst>
                                            <p:cond delay="0"/>
                                          </p:stCondLst>
                                        </p:cTn>
                                        <p:tgtEl>
                                          <p:spTgt spid="1034"/>
                                        </p:tgtEl>
                                        <p:attrNameLst>
                                          <p:attrName>style.visibility</p:attrName>
                                        </p:attrNameLst>
                                      </p:cBhvr>
                                      <p:to>
                                        <p:strVal val="visible"/>
                                      </p:to>
                                    </p:set>
                                    <p:animEffect transition="in" filter="fade">
                                      <p:cBhvr>
                                        <p:cTn id="95" dur="500"/>
                                        <p:tgtEl>
                                          <p:spTgt spid="1034"/>
                                        </p:tgtEl>
                                      </p:cBhvr>
                                    </p:animEffect>
                                  </p:childTnLst>
                                </p:cTn>
                              </p:par>
                            </p:childTnLst>
                          </p:cTn>
                        </p:par>
                      </p:childTnLst>
                    </p:cTn>
                  </p:par>
                  <p:par>
                    <p:cTn id="96" fill="hold">
                      <p:stCondLst>
                        <p:cond delay="indefinite"/>
                      </p:stCondLst>
                      <p:childTnLst>
                        <p:par>
                          <p:cTn id="97" fill="hold">
                            <p:stCondLst>
                              <p:cond delay="0"/>
                            </p:stCondLst>
                            <p:childTnLst>
                              <p:par>
                                <p:cTn id="98" presetID="53" presetClass="entr" presetSubtype="16" fill="hold" grpId="0" nodeType="clickEffect">
                                  <p:stCondLst>
                                    <p:cond delay="0"/>
                                  </p:stCondLst>
                                  <p:childTnLst>
                                    <p:set>
                                      <p:cBhvr>
                                        <p:cTn id="99" dur="1" fill="hold">
                                          <p:stCondLst>
                                            <p:cond delay="0"/>
                                          </p:stCondLst>
                                        </p:cTn>
                                        <p:tgtEl>
                                          <p:spTgt spid="60"/>
                                        </p:tgtEl>
                                        <p:attrNameLst>
                                          <p:attrName>style.visibility</p:attrName>
                                        </p:attrNameLst>
                                      </p:cBhvr>
                                      <p:to>
                                        <p:strVal val="visible"/>
                                      </p:to>
                                    </p:set>
                                    <p:anim calcmode="lin" valueType="num">
                                      <p:cBhvr>
                                        <p:cTn id="100" dur="500" fill="hold"/>
                                        <p:tgtEl>
                                          <p:spTgt spid="60"/>
                                        </p:tgtEl>
                                        <p:attrNameLst>
                                          <p:attrName>ppt_w</p:attrName>
                                        </p:attrNameLst>
                                      </p:cBhvr>
                                      <p:tavLst>
                                        <p:tav tm="0">
                                          <p:val>
                                            <p:fltVal val="0"/>
                                          </p:val>
                                        </p:tav>
                                        <p:tav tm="100000">
                                          <p:val>
                                            <p:strVal val="#ppt_w"/>
                                          </p:val>
                                        </p:tav>
                                      </p:tavLst>
                                    </p:anim>
                                    <p:anim calcmode="lin" valueType="num">
                                      <p:cBhvr>
                                        <p:cTn id="101" dur="500" fill="hold"/>
                                        <p:tgtEl>
                                          <p:spTgt spid="60"/>
                                        </p:tgtEl>
                                        <p:attrNameLst>
                                          <p:attrName>ppt_h</p:attrName>
                                        </p:attrNameLst>
                                      </p:cBhvr>
                                      <p:tavLst>
                                        <p:tav tm="0">
                                          <p:val>
                                            <p:fltVal val="0"/>
                                          </p:val>
                                        </p:tav>
                                        <p:tav tm="100000">
                                          <p:val>
                                            <p:strVal val="#ppt_h"/>
                                          </p:val>
                                        </p:tav>
                                      </p:tavLst>
                                    </p:anim>
                                    <p:animEffect transition="in" filter="fade">
                                      <p:cBhvr>
                                        <p:cTn id="10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build="p"/>
      <p:bldP spid="15" grpId="0" animBg="1"/>
      <p:bldP spid="12" grpId="0" animBg="1"/>
      <p:bldP spid="41" grpId="0" animBg="1"/>
      <p:bldP spid="13" grpId="0" animBg="1"/>
      <p:bldP spid="54" grpId="0"/>
      <p:bldP spid="55" grpId="0"/>
      <p:bldP spid="56" grpId="0"/>
      <p:bldP spid="57" grpId="0"/>
      <p:bldP spid="58" grpId="0"/>
      <p:bldP spid="59" grpId="0" animBg="1"/>
      <p:bldP spid="60" grpId="0" animBg="1"/>
      <p:bldP spid="19" grpId="0" animBg="1"/>
      <p:bldP spid="62" grpId="0" animBg="1"/>
      <p:bldP spid="63" grpId="0" animBg="1"/>
      <p:bldP spid="20" grpId="0" animBg="1"/>
      <p:bldP spid="65" grpId="0" animBg="1"/>
      <p:bldP spid="66" grpId="0" animBg="1"/>
      <p:bldP spid="67" grpId="0" animBg="1"/>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p:cNvSpPr>
            <a:spLocks noGrp="1" noChangeArrowheads="1"/>
          </p:cNvSpPr>
          <p:nvPr>
            <p:ph idx="1"/>
          </p:nvPr>
        </p:nvSpPr>
        <p:spPr>
          <a:xfrm>
            <a:off x="251520" y="764704"/>
            <a:ext cx="8424936" cy="1152128"/>
          </a:xfrm>
        </p:spPr>
        <p:txBody>
          <a:bodyPr>
            <a:normAutofit/>
          </a:bodyPr>
          <a:lstStyle/>
          <a:p>
            <a:pPr marL="0" indent="0">
              <a:buNone/>
            </a:pPr>
            <a:r>
              <a:rPr lang="ja-JP" altLang="en-US" sz="2800" dirty="0" smtClean="0">
                <a:solidFill>
                  <a:schemeClr val="bg1"/>
                </a:solidFill>
              </a:rPr>
              <a:t>ＲＴＭの一般使用に先駆け・・・</a:t>
            </a:r>
            <a:endParaRPr lang="en-US" altLang="ja-JP" dirty="0" smtClean="0">
              <a:solidFill>
                <a:schemeClr val="bg1"/>
              </a:solidFill>
            </a:endParaRPr>
          </a:p>
          <a:p>
            <a:pPr marL="0" indent="0">
              <a:buNone/>
            </a:pPr>
            <a:r>
              <a:rPr lang="ja-JP" altLang="en-US" sz="2800" dirty="0" smtClean="0">
                <a:solidFill>
                  <a:schemeClr val="bg1"/>
                </a:solidFill>
              </a:rPr>
              <a:t>市販の製品とＲＴＭで実現できるロボット例を開発・提案</a:t>
            </a:r>
            <a:endParaRPr lang="en-US" altLang="ja-JP" sz="2800" dirty="0" smtClean="0">
              <a:solidFill>
                <a:schemeClr val="bg1"/>
              </a:solidFill>
            </a:endParaRPr>
          </a:p>
        </p:txBody>
      </p:sp>
      <p:sp>
        <p:nvSpPr>
          <p:cNvPr id="5" name="スライド番号プレースホルダー 5"/>
          <p:cNvSpPr>
            <a:spLocks noGrp="1"/>
          </p:cNvSpPr>
          <p:nvPr>
            <p:ph type="sldNum" sz="quarter" idx="12"/>
          </p:nvPr>
        </p:nvSpPr>
        <p:spPr>
          <a:xfrm>
            <a:off x="6553200" y="6525344"/>
            <a:ext cx="2133600" cy="288032"/>
          </a:xfrm>
        </p:spPr>
        <p:txBody>
          <a:bodyPr/>
          <a:lstStyle/>
          <a:p>
            <a:fld id="{DEC23A9A-6B10-4F7A-B6B5-CE8E06B370B4}" type="slidenum">
              <a:rPr lang="en-US" altLang="ja-JP"/>
              <a:pPr/>
              <a:t>3</a:t>
            </a:fld>
            <a:endParaRPr lang="en-US" altLang="ja-JP"/>
          </a:p>
        </p:txBody>
      </p:sp>
      <p:sp>
        <p:nvSpPr>
          <p:cNvPr id="2" name="日付プレースホルダー 1"/>
          <p:cNvSpPr>
            <a:spLocks noGrp="1"/>
          </p:cNvSpPr>
          <p:nvPr>
            <p:ph type="dt" sz="half" idx="10"/>
          </p:nvPr>
        </p:nvSpPr>
        <p:spPr>
          <a:xfrm>
            <a:off x="323528" y="6525344"/>
            <a:ext cx="2133600" cy="303912"/>
          </a:xfrm>
        </p:spPr>
        <p:txBody>
          <a:bodyPr/>
          <a:lstStyle/>
          <a:p>
            <a:fld id="{5E4614A1-7110-4944-91EF-8B26BC20224D}" type="datetime1">
              <a:rPr lang="ja-JP" altLang="en-US" smtClean="0"/>
              <a:t>2012/12/20</a:t>
            </a:fld>
            <a:endParaRPr lang="en-US" altLang="ja-JP"/>
          </a:p>
        </p:txBody>
      </p:sp>
      <p:sp>
        <p:nvSpPr>
          <p:cNvPr id="40" name="Rectangle 3"/>
          <p:cNvSpPr txBox="1">
            <a:spLocks noChangeArrowheads="1"/>
          </p:cNvSpPr>
          <p:nvPr/>
        </p:nvSpPr>
        <p:spPr>
          <a:xfrm>
            <a:off x="1556539" y="4469296"/>
            <a:ext cx="5653985" cy="648072"/>
          </a:xfrm>
          <a:prstGeom prst="rect">
            <a:avLst/>
          </a:prstGeom>
          <a:solidFill>
            <a:srgbClr val="FFCC66"/>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buNone/>
            </a:pPr>
            <a:r>
              <a:rPr lang="ja-JP" altLang="en-US" b="1" dirty="0" smtClean="0">
                <a:solidFill>
                  <a:sysClr val="windowText" lastClr="000000"/>
                </a:solidFill>
              </a:rPr>
              <a:t>人</a:t>
            </a:r>
            <a:r>
              <a:rPr lang="ja-JP" altLang="en-US" b="1" dirty="0">
                <a:solidFill>
                  <a:sysClr val="windowText" lastClr="000000"/>
                </a:solidFill>
              </a:rPr>
              <a:t>追尾可能な</a:t>
            </a:r>
            <a:r>
              <a:rPr lang="ja-JP" altLang="en-US" b="1" dirty="0" smtClean="0">
                <a:solidFill>
                  <a:sysClr val="windowText" lastClr="000000"/>
                </a:solidFill>
              </a:rPr>
              <a:t>カメラモジュール</a:t>
            </a:r>
            <a:endParaRPr lang="en-US" altLang="ja-JP" b="1" dirty="0">
              <a:solidFill>
                <a:sysClr val="windowText" lastClr="000000"/>
              </a:solidFill>
            </a:endParaRPr>
          </a:p>
        </p:txBody>
      </p:sp>
      <p:sp>
        <p:nvSpPr>
          <p:cNvPr id="41" name="Rectangle 3"/>
          <p:cNvSpPr txBox="1">
            <a:spLocks noChangeArrowheads="1"/>
          </p:cNvSpPr>
          <p:nvPr/>
        </p:nvSpPr>
        <p:spPr>
          <a:xfrm>
            <a:off x="1556539" y="5442272"/>
            <a:ext cx="5969644" cy="1008112"/>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800" dirty="0" smtClean="0">
                <a:solidFill>
                  <a:schemeClr val="bg1"/>
                </a:solidFill>
              </a:rPr>
              <a:t>このモジュールを制御するＲＴＣを開発</a:t>
            </a:r>
            <a:endParaRPr lang="en-US" altLang="ja-JP" sz="2800" dirty="0" smtClean="0">
              <a:solidFill>
                <a:schemeClr val="bg1"/>
              </a:solidFill>
            </a:endParaRPr>
          </a:p>
          <a:p>
            <a:pPr marL="0" indent="0">
              <a:buNone/>
            </a:pPr>
            <a:r>
              <a:rPr lang="ja-JP" altLang="en-US" sz="2800" dirty="0" smtClean="0">
                <a:solidFill>
                  <a:schemeClr val="bg1"/>
                </a:solidFill>
              </a:rPr>
              <a:t>既存ＲＴＣを再利用して高機能化</a:t>
            </a:r>
            <a:endParaRPr lang="en-US" altLang="ja-JP" sz="2800" dirty="0">
              <a:solidFill>
                <a:schemeClr val="bg1"/>
              </a:solidFill>
            </a:endParaRPr>
          </a:p>
        </p:txBody>
      </p:sp>
      <p:pic>
        <p:nvPicPr>
          <p:cNvPr id="1032" name="Picture 8" descr="C:\Users\b09074\AppData\Local\Microsoft\Windows\Temporary Internet Files\Content.IE5\MI5WUZAN\MC900320082[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1560" y="2317377"/>
            <a:ext cx="1889958" cy="972396"/>
          </a:xfrm>
          <a:prstGeom prst="rect">
            <a:avLst/>
          </a:prstGeom>
          <a:noFill/>
          <a:extLst>
            <a:ext uri="{909E8E84-426E-40DD-AFC4-6F175D3DCCD1}">
              <a14:hiddenFill xmlns:a14="http://schemas.microsoft.com/office/drawing/2010/main">
                <a:solidFill>
                  <a:srgbClr val="FFFFFF"/>
                </a:solidFill>
              </a14:hiddenFill>
            </a:ext>
          </a:extLst>
        </p:spPr>
      </p:pic>
      <p:sp>
        <p:nvSpPr>
          <p:cNvPr id="4" name="角丸四角形吹き出し 3"/>
          <p:cNvSpPr/>
          <p:nvPr/>
        </p:nvSpPr>
        <p:spPr>
          <a:xfrm>
            <a:off x="3779912" y="2803574"/>
            <a:ext cx="4369668" cy="769442"/>
          </a:xfrm>
          <a:prstGeom prst="wedgeRoundRectCallout">
            <a:avLst>
              <a:gd name="adj1" fmla="val -79259"/>
              <a:gd name="adj2" fmla="val -57570"/>
              <a:gd name="adj3" fmla="val 16667"/>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実現可能なロボットの例として</a:t>
            </a:r>
            <a:endParaRPr kumimoji="1" lang="en-US" altLang="ja-JP" dirty="0" smtClean="0"/>
          </a:p>
          <a:p>
            <a:pPr algn="ctr"/>
            <a:r>
              <a:rPr kumimoji="1" lang="ja-JP" altLang="en-US" dirty="0" smtClean="0"/>
              <a:t>ＲＴＭの魅力を伝える</a:t>
            </a:r>
            <a:endParaRPr kumimoji="1" lang="ja-JP" altLang="en-US" dirty="0"/>
          </a:p>
        </p:txBody>
      </p:sp>
      <p:sp>
        <p:nvSpPr>
          <p:cNvPr id="42" name="角丸四角形吹き出し 41"/>
          <p:cNvSpPr/>
          <p:nvPr/>
        </p:nvSpPr>
        <p:spPr>
          <a:xfrm>
            <a:off x="3275856" y="2051787"/>
            <a:ext cx="5544616" cy="531180"/>
          </a:xfrm>
          <a:prstGeom prst="wedgeRoundRectCallout">
            <a:avLst>
              <a:gd name="adj1" fmla="val -63992"/>
              <a:gd name="adj2" fmla="val 40982"/>
              <a:gd name="adj3" fmla="val 16667"/>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t>構成要素を購入すれば誰でも再現できる</a:t>
            </a:r>
            <a:endParaRPr kumimoji="1" lang="ja-JP" altLang="en-US" dirty="0"/>
          </a:p>
        </p:txBody>
      </p:sp>
      <p:sp>
        <p:nvSpPr>
          <p:cNvPr id="43" name="Rectangle 3"/>
          <p:cNvSpPr txBox="1">
            <a:spLocks noChangeArrowheads="1"/>
          </p:cNvSpPr>
          <p:nvPr/>
        </p:nvSpPr>
        <p:spPr>
          <a:xfrm>
            <a:off x="251520" y="3836144"/>
            <a:ext cx="8424936" cy="5760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pitchFamily="34" charset="0"/>
              <a:buNone/>
            </a:pPr>
            <a:r>
              <a:rPr lang="ja-JP" altLang="en-US" sz="2800" dirty="0" smtClean="0">
                <a:solidFill>
                  <a:schemeClr val="bg1"/>
                </a:solidFill>
              </a:rPr>
              <a:t>提案するのは・・・</a:t>
            </a:r>
            <a:endParaRPr lang="en-US" altLang="ja-JP" dirty="0" smtClean="0">
              <a:solidFill>
                <a:schemeClr val="bg1"/>
              </a:solidFill>
            </a:endParaRPr>
          </a:p>
        </p:txBody>
      </p:sp>
      <p:pic>
        <p:nvPicPr>
          <p:cNvPr id="1033" name="Picture 9" descr="C:\Users\b09074\AppData\Local\Microsoft\Windows\Temporary Internet Files\Content.IE5\H8MNM5OX\MC900398011[2].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04080" y="4306931"/>
            <a:ext cx="1022814" cy="1000511"/>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2"/>
          <p:cNvSpPr txBox="1">
            <a:spLocks noChangeArrowheads="1"/>
          </p:cNvSpPr>
          <p:nvPr/>
        </p:nvSpPr>
        <p:spPr>
          <a:xfrm>
            <a:off x="323528" y="0"/>
            <a:ext cx="4327500"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600" kern="1200">
                <a:solidFill>
                  <a:schemeClr val="tx1"/>
                </a:solidFill>
                <a:latin typeface="+mj-lt"/>
                <a:ea typeface="+mj-ea"/>
                <a:cs typeface="+mj-cs"/>
              </a:defRPr>
            </a:lvl1pPr>
          </a:lstStyle>
          <a:p>
            <a:pPr algn="l"/>
            <a:r>
              <a:rPr lang="en-US" altLang="ja-JP" dirty="0" smtClean="0"/>
              <a:t>1.</a:t>
            </a:r>
            <a:r>
              <a:rPr lang="ja-JP" altLang="en-US" dirty="0" smtClean="0"/>
              <a:t>　はじめに</a:t>
            </a:r>
            <a:endParaRPr lang="ja-JP" altLang="en-US" dirty="0"/>
          </a:p>
        </p:txBody>
      </p:sp>
      <p:sp>
        <p:nvSpPr>
          <p:cNvPr id="14" name="フッター プレースホルダー 4"/>
          <p:cNvSpPr>
            <a:spLocks noGrp="1"/>
          </p:cNvSpPr>
          <p:nvPr>
            <p:ph type="ftr" sz="quarter" idx="11"/>
          </p:nvPr>
        </p:nvSpPr>
        <p:spPr>
          <a:xfrm>
            <a:off x="2731976" y="6525344"/>
            <a:ext cx="3680048" cy="288032"/>
          </a:xfrm>
        </p:spPr>
        <p:txBody>
          <a:bodyPr anchor="ctr"/>
          <a:lstStyle/>
          <a:p>
            <a:pPr algn="ctr"/>
            <a:r>
              <a:rPr lang="ja-JP" altLang="en-US" dirty="0" smtClean="0"/>
              <a:t>芝浦工業大学　知能機械システム研究室</a:t>
            </a:r>
            <a:endParaRPr lang="ja-JP" altLang="en-US" dirty="0"/>
          </a:p>
        </p:txBody>
      </p:sp>
    </p:spTree>
    <p:custDataLst>
      <p:tags r:id="rId1"/>
    </p:custDataLst>
    <p:extLst>
      <p:ext uri="{BB962C8B-B14F-4D97-AF65-F5344CB8AC3E}">
        <p14:creationId xmlns:p14="http://schemas.microsoft.com/office/powerpoint/2010/main" val="3362930208"/>
      </p:ext>
    </p:extLst>
  </p:cSld>
  <p:clrMapOvr>
    <a:masterClrMapping/>
  </p:clrMapOvr>
  <mc:AlternateContent xmlns:mc="http://schemas.openxmlformats.org/markup-compatibility/2006" xmlns:p14="http://schemas.microsoft.com/office/powerpoint/2010/main">
    <mc:Choice Requires="p14">
      <p:transition spd="slow" p14:dur="2000" advTm="31270"/>
    </mc:Choice>
    <mc:Fallback xmlns="">
      <p:transition spd="slow" advTm="31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animEffect transition="in" filter="fade">
                                      <p:cBhvr>
                                        <p:cTn id="7" dur="500"/>
                                        <p:tgtEl>
                                          <p:spTgt spid="307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75">
                                            <p:txEl>
                                              <p:pRg st="1" end="1"/>
                                            </p:txEl>
                                          </p:spTgt>
                                        </p:tgtEl>
                                        <p:attrNameLst>
                                          <p:attrName>style.visibility</p:attrName>
                                        </p:attrNameLst>
                                      </p:cBhvr>
                                      <p:to>
                                        <p:strVal val="visible"/>
                                      </p:to>
                                    </p:set>
                                    <p:animEffect transition="in" filter="fade">
                                      <p:cBhvr>
                                        <p:cTn id="10" dur="500"/>
                                        <p:tgtEl>
                                          <p:spTgt spid="3075">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32"/>
                                        </p:tgtEl>
                                        <p:attrNameLst>
                                          <p:attrName>style.visibility</p:attrName>
                                        </p:attrNameLst>
                                      </p:cBhvr>
                                      <p:to>
                                        <p:strVal val="visible"/>
                                      </p:to>
                                    </p:set>
                                    <p:animEffect transition="in" filter="fade">
                                      <p:cBhvr>
                                        <p:cTn id="14" dur="500"/>
                                        <p:tgtEl>
                                          <p:spTgt spid="1032"/>
                                        </p:tgtEl>
                                      </p:cBhvr>
                                    </p:animEffect>
                                  </p:childTnLst>
                                </p:cTn>
                              </p:par>
                            </p:childTnLst>
                          </p:cTn>
                        </p:par>
                        <p:par>
                          <p:cTn id="15" fill="hold">
                            <p:stCondLst>
                              <p:cond delay="1000"/>
                            </p:stCondLst>
                            <p:childTnLst>
                              <p:par>
                                <p:cTn id="16" presetID="23" presetClass="entr" presetSubtype="16" fill="hold" grpId="0" nodeType="afterEffect">
                                  <p:stCondLst>
                                    <p:cond delay="0"/>
                                  </p:stCondLst>
                                  <p:childTnLst>
                                    <p:set>
                                      <p:cBhvr>
                                        <p:cTn id="17" dur="1" fill="hold">
                                          <p:stCondLst>
                                            <p:cond delay="0"/>
                                          </p:stCondLst>
                                        </p:cTn>
                                        <p:tgtEl>
                                          <p:spTgt spid="42"/>
                                        </p:tgtEl>
                                        <p:attrNameLst>
                                          <p:attrName>style.visibility</p:attrName>
                                        </p:attrNameLst>
                                      </p:cBhvr>
                                      <p:to>
                                        <p:strVal val="visible"/>
                                      </p:to>
                                    </p:set>
                                    <p:anim calcmode="lin" valueType="num">
                                      <p:cBhvr>
                                        <p:cTn id="18" dur="500" fill="hold"/>
                                        <p:tgtEl>
                                          <p:spTgt spid="42"/>
                                        </p:tgtEl>
                                        <p:attrNameLst>
                                          <p:attrName>ppt_w</p:attrName>
                                        </p:attrNameLst>
                                      </p:cBhvr>
                                      <p:tavLst>
                                        <p:tav tm="0">
                                          <p:val>
                                            <p:fltVal val="0"/>
                                          </p:val>
                                        </p:tav>
                                        <p:tav tm="100000">
                                          <p:val>
                                            <p:strVal val="#ppt_w"/>
                                          </p:val>
                                        </p:tav>
                                      </p:tavLst>
                                    </p:anim>
                                    <p:anim calcmode="lin" valueType="num">
                                      <p:cBhvr>
                                        <p:cTn id="19" dur="500" fill="hold"/>
                                        <p:tgtEl>
                                          <p:spTgt spid="42"/>
                                        </p:tgtEl>
                                        <p:attrNameLst>
                                          <p:attrName>ppt_h</p:attrName>
                                        </p:attrNameLst>
                                      </p:cBhvr>
                                      <p:tavLst>
                                        <p:tav tm="0">
                                          <p:val>
                                            <p:fltVal val="0"/>
                                          </p:val>
                                        </p:tav>
                                        <p:tav tm="100000">
                                          <p:val>
                                            <p:strVal val="#ppt_h"/>
                                          </p:val>
                                        </p:tav>
                                      </p:tavLst>
                                    </p:anim>
                                  </p:childTnLst>
                                </p:cTn>
                              </p:par>
                            </p:childTnLst>
                          </p:cTn>
                        </p:par>
                        <p:par>
                          <p:cTn id="20" fill="hold">
                            <p:stCondLst>
                              <p:cond delay="1500"/>
                            </p:stCondLst>
                            <p:childTnLst>
                              <p:par>
                                <p:cTn id="21" presetID="23" presetClass="entr" presetSubtype="16"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fill="hold"/>
                                        <p:tgtEl>
                                          <p:spTgt spid="4"/>
                                        </p:tgtEl>
                                        <p:attrNameLst>
                                          <p:attrName>ppt_w</p:attrName>
                                        </p:attrNameLst>
                                      </p:cBhvr>
                                      <p:tavLst>
                                        <p:tav tm="0">
                                          <p:val>
                                            <p:fltVal val="0"/>
                                          </p:val>
                                        </p:tav>
                                        <p:tav tm="100000">
                                          <p:val>
                                            <p:strVal val="#ppt_w"/>
                                          </p:val>
                                        </p:tav>
                                      </p:tavLst>
                                    </p:anim>
                                    <p:anim calcmode="lin" valueType="num">
                                      <p:cBhvr>
                                        <p:cTn id="24"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fade">
                                      <p:cBhvr>
                                        <p:cTn id="29" dur="500"/>
                                        <p:tgtEl>
                                          <p:spTgt spid="43"/>
                                        </p:tgtEl>
                                      </p:cBhvr>
                                    </p:animEffect>
                                  </p:childTnLst>
                                </p:cTn>
                              </p:par>
                            </p:childTnLst>
                          </p:cTn>
                        </p:par>
                        <p:par>
                          <p:cTn id="30" fill="hold">
                            <p:stCondLst>
                              <p:cond delay="500"/>
                            </p:stCondLst>
                            <p:childTnLst>
                              <p:par>
                                <p:cTn id="31" presetID="47" presetClass="entr" presetSubtype="0" fill="hold" grpId="0" nodeType="after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1000"/>
                                        <p:tgtEl>
                                          <p:spTgt spid="40"/>
                                        </p:tgtEl>
                                      </p:cBhvr>
                                    </p:animEffect>
                                    <p:anim calcmode="lin" valueType="num">
                                      <p:cBhvr>
                                        <p:cTn id="34" dur="1000" fill="hold"/>
                                        <p:tgtEl>
                                          <p:spTgt spid="40"/>
                                        </p:tgtEl>
                                        <p:attrNameLst>
                                          <p:attrName>ppt_x</p:attrName>
                                        </p:attrNameLst>
                                      </p:cBhvr>
                                      <p:tavLst>
                                        <p:tav tm="0">
                                          <p:val>
                                            <p:strVal val="#ppt_x"/>
                                          </p:val>
                                        </p:tav>
                                        <p:tav tm="100000">
                                          <p:val>
                                            <p:strVal val="#ppt_x"/>
                                          </p:val>
                                        </p:tav>
                                      </p:tavLst>
                                    </p:anim>
                                    <p:anim calcmode="lin" valueType="num">
                                      <p:cBhvr>
                                        <p:cTn id="35" dur="1000" fill="hold"/>
                                        <p:tgtEl>
                                          <p:spTgt spid="40"/>
                                        </p:tgtEl>
                                        <p:attrNameLst>
                                          <p:attrName>ppt_y</p:attrName>
                                        </p:attrNameLst>
                                      </p:cBhvr>
                                      <p:tavLst>
                                        <p:tav tm="0">
                                          <p:val>
                                            <p:strVal val="#ppt_y-.1"/>
                                          </p:val>
                                        </p:tav>
                                        <p:tav tm="100000">
                                          <p:val>
                                            <p:strVal val="#ppt_y"/>
                                          </p:val>
                                        </p:tav>
                                      </p:tavLst>
                                    </p:anim>
                                  </p:childTnLst>
                                </p:cTn>
                              </p:par>
                              <p:par>
                                <p:cTn id="36" presetID="47" presetClass="entr" presetSubtype="0" fill="hold" nodeType="withEffect">
                                  <p:stCondLst>
                                    <p:cond delay="0"/>
                                  </p:stCondLst>
                                  <p:childTnLst>
                                    <p:set>
                                      <p:cBhvr>
                                        <p:cTn id="37" dur="1" fill="hold">
                                          <p:stCondLst>
                                            <p:cond delay="0"/>
                                          </p:stCondLst>
                                        </p:cTn>
                                        <p:tgtEl>
                                          <p:spTgt spid="1033"/>
                                        </p:tgtEl>
                                        <p:attrNameLst>
                                          <p:attrName>style.visibility</p:attrName>
                                        </p:attrNameLst>
                                      </p:cBhvr>
                                      <p:to>
                                        <p:strVal val="visible"/>
                                      </p:to>
                                    </p:set>
                                    <p:animEffect transition="in" filter="fade">
                                      <p:cBhvr>
                                        <p:cTn id="38" dur="1000"/>
                                        <p:tgtEl>
                                          <p:spTgt spid="1033"/>
                                        </p:tgtEl>
                                      </p:cBhvr>
                                    </p:animEffect>
                                    <p:anim calcmode="lin" valueType="num">
                                      <p:cBhvr>
                                        <p:cTn id="39" dur="1000" fill="hold"/>
                                        <p:tgtEl>
                                          <p:spTgt spid="1033"/>
                                        </p:tgtEl>
                                        <p:attrNameLst>
                                          <p:attrName>ppt_x</p:attrName>
                                        </p:attrNameLst>
                                      </p:cBhvr>
                                      <p:tavLst>
                                        <p:tav tm="0">
                                          <p:val>
                                            <p:strVal val="#ppt_x"/>
                                          </p:val>
                                        </p:tav>
                                        <p:tav tm="100000">
                                          <p:val>
                                            <p:strVal val="#ppt_x"/>
                                          </p:val>
                                        </p:tav>
                                      </p:tavLst>
                                    </p:anim>
                                    <p:anim calcmode="lin" valueType="num">
                                      <p:cBhvr>
                                        <p:cTn id="40" dur="1000" fill="hold"/>
                                        <p:tgtEl>
                                          <p:spTgt spid="1033"/>
                                        </p:tgtEl>
                                        <p:attrNameLst>
                                          <p:attrName>ppt_y</p:attrName>
                                        </p:attrNameLst>
                                      </p:cBhvr>
                                      <p:tavLst>
                                        <p:tav tm="0">
                                          <p:val>
                                            <p:strVal val="#ppt_y-.1"/>
                                          </p:val>
                                        </p:tav>
                                        <p:tav tm="100000">
                                          <p:val>
                                            <p:strVal val="#ppt_y"/>
                                          </p:val>
                                        </p:tav>
                                      </p:tavLst>
                                    </p:anim>
                                  </p:childTnLst>
                                </p:cTn>
                              </p:par>
                            </p:childTnLst>
                          </p:cTn>
                        </p:par>
                        <p:par>
                          <p:cTn id="41" fill="hold">
                            <p:stCondLst>
                              <p:cond delay="1500"/>
                            </p:stCondLst>
                            <p:childTnLst>
                              <p:par>
                                <p:cTn id="42" presetID="10" presetClass="entr" presetSubtype="0" fill="hold" grpId="0" nodeType="after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build="p"/>
      <p:bldP spid="40" grpId="0" animBg="1"/>
      <p:bldP spid="41" grpId="0"/>
      <p:bldP spid="4" grpId="0" animBg="1"/>
      <p:bldP spid="42" grpId="0" animBg="1"/>
      <p:bldP spid="4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5"/>
          <p:cNvSpPr>
            <a:spLocks noGrp="1"/>
          </p:cNvSpPr>
          <p:nvPr>
            <p:ph type="sldNum" sz="quarter" idx="12"/>
          </p:nvPr>
        </p:nvSpPr>
        <p:spPr>
          <a:xfrm>
            <a:off x="6553200" y="6525344"/>
            <a:ext cx="2133600" cy="288032"/>
          </a:xfrm>
        </p:spPr>
        <p:txBody>
          <a:bodyPr/>
          <a:lstStyle/>
          <a:p>
            <a:fld id="{DEC23A9A-6B10-4F7A-B6B5-CE8E06B370B4}" type="slidenum">
              <a:rPr lang="en-US" altLang="ja-JP"/>
              <a:pPr/>
              <a:t>4</a:t>
            </a:fld>
            <a:endParaRPr lang="en-US" altLang="ja-JP"/>
          </a:p>
        </p:txBody>
      </p:sp>
      <p:sp>
        <p:nvSpPr>
          <p:cNvPr id="2" name="日付プレースホルダー 1"/>
          <p:cNvSpPr>
            <a:spLocks noGrp="1"/>
          </p:cNvSpPr>
          <p:nvPr>
            <p:ph type="dt" sz="half" idx="10"/>
          </p:nvPr>
        </p:nvSpPr>
        <p:spPr>
          <a:xfrm>
            <a:off x="323528" y="6525344"/>
            <a:ext cx="2133600" cy="303912"/>
          </a:xfrm>
        </p:spPr>
        <p:txBody>
          <a:bodyPr/>
          <a:lstStyle/>
          <a:p>
            <a:fld id="{5E4614A1-7110-4944-91EF-8B26BC20224D}" type="datetime1">
              <a:rPr lang="ja-JP" altLang="en-US" smtClean="0"/>
              <a:t>2012/12/20</a:t>
            </a:fld>
            <a:endParaRPr lang="en-US" altLang="ja-JP"/>
          </a:p>
        </p:txBody>
      </p:sp>
      <p:sp>
        <p:nvSpPr>
          <p:cNvPr id="40" name="Rectangle 2"/>
          <p:cNvSpPr txBox="1">
            <a:spLocks noChangeArrowheads="1"/>
          </p:cNvSpPr>
          <p:nvPr/>
        </p:nvSpPr>
        <p:spPr>
          <a:xfrm>
            <a:off x="323527" y="0"/>
            <a:ext cx="7839735"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600" kern="1200">
                <a:solidFill>
                  <a:schemeClr val="tx1"/>
                </a:solidFill>
                <a:latin typeface="+mj-lt"/>
                <a:ea typeface="+mj-ea"/>
                <a:cs typeface="+mj-cs"/>
              </a:defRPr>
            </a:lvl1pPr>
          </a:lstStyle>
          <a:p>
            <a:pPr algn="l"/>
            <a:r>
              <a:rPr lang="en-US" altLang="ja-JP" dirty="0" smtClean="0"/>
              <a:t>2.</a:t>
            </a:r>
            <a:r>
              <a:rPr lang="ja-JP" altLang="en-US" dirty="0"/>
              <a:t>　</a:t>
            </a:r>
            <a:r>
              <a:rPr lang="ja-JP" altLang="en-US" dirty="0" smtClean="0"/>
              <a:t>ハードウェア構成</a:t>
            </a:r>
            <a:endParaRPr lang="ja-JP" altLang="en-US" dirty="0"/>
          </a:p>
        </p:txBody>
      </p:sp>
      <p:sp>
        <p:nvSpPr>
          <p:cNvPr id="42" name="Rectangle 3"/>
          <p:cNvSpPr>
            <a:spLocks noGrp="1" noChangeArrowheads="1"/>
          </p:cNvSpPr>
          <p:nvPr>
            <p:ph idx="1"/>
          </p:nvPr>
        </p:nvSpPr>
        <p:spPr>
          <a:xfrm>
            <a:off x="347439" y="908720"/>
            <a:ext cx="4680521" cy="504056"/>
          </a:xfrm>
        </p:spPr>
        <p:txBody>
          <a:bodyPr>
            <a:normAutofit lnSpcReduction="10000"/>
          </a:bodyPr>
          <a:lstStyle/>
          <a:p>
            <a:pPr marL="0" indent="0">
              <a:buNone/>
            </a:pPr>
            <a:r>
              <a:rPr lang="ja-JP" altLang="en-US" sz="2800" dirty="0" smtClean="0">
                <a:solidFill>
                  <a:schemeClr val="bg1"/>
                </a:solidFill>
              </a:rPr>
              <a:t>人追尾カメラモジュールとは</a:t>
            </a:r>
            <a:endParaRPr lang="en-US" altLang="ja-JP" sz="2800" dirty="0" smtClean="0">
              <a:solidFill>
                <a:schemeClr val="bg1"/>
              </a:solidFill>
            </a:endParaRPr>
          </a:p>
        </p:txBody>
      </p:sp>
      <p:pic>
        <p:nvPicPr>
          <p:cNvPr id="3074" name="Picture 2" descr="C:\Users\b09074\Desktop\外観.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9952" y="2420888"/>
            <a:ext cx="3194966" cy="379941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3" name="Rectangle 3"/>
          <p:cNvSpPr txBox="1">
            <a:spLocks noChangeArrowheads="1"/>
          </p:cNvSpPr>
          <p:nvPr/>
        </p:nvSpPr>
        <p:spPr>
          <a:xfrm>
            <a:off x="359280" y="1448780"/>
            <a:ext cx="8055758" cy="54006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pitchFamily="34" charset="0"/>
              <a:buNone/>
            </a:pPr>
            <a:r>
              <a:rPr lang="ja-JP" altLang="en-US" sz="2800" dirty="0" smtClean="0">
                <a:solidFill>
                  <a:srgbClr val="FF0000"/>
                </a:solidFill>
              </a:rPr>
              <a:t>人を追尾するように向きを自動で変えるロボットカメラ</a:t>
            </a:r>
            <a:endParaRPr lang="en-US" altLang="ja-JP" sz="2800" dirty="0" smtClean="0">
              <a:solidFill>
                <a:srgbClr val="FF0000"/>
              </a:solidFill>
            </a:endParaRPr>
          </a:p>
        </p:txBody>
      </p:sp>
      <p:sp>
        <p:nvSpPr>
          <p:cNvPr id="6" name="角丸四角形吹き出し 5"/>
          <p:cNvSpPr/>
          <p:nvPr/>
        </p:nvSpPr>
        <p:spPr>
          <a:xfrm>
            <a:off x="6975610" y="5442282"/>
            <a:ext cx="1863070" cy="792088"/>
          </a:xfrm>
          <a:prstGeom prst="wedgeRoundRectCallout">
            <a:avLst>
              <a:gd name="adj1" fmla="val -115023"/>
              <a:gd name="adj2" fmla="val -94629"/>
              <a:gd name="adj3" fmla="val 16667"/>
            </a:avLst>
          </a:prstGeom>
          <a:solidFill>
            <a:schemeClr val="accent1"/>
          </a:solidFill>
        </p:spPr>
        <p:style>
          <a:lnRef idx="1">
            <a:schemeClr val="dk1"/>
          </a:lnRef>
          <a:fillRef idx="2">
            <a:schemeClr val="dk1"/>
          </a:fillRef>
          <a:effectRef idx="1">
            <a:schemeClr val="dk1"/>
          </a:effectRef>
          <a:fontRef idx="minor">
            <a:schemeClr val="dk1"/>
          </a:fontRef>
        </p:style>
        <p:txBody>
          <a:bodyPr rtlCol="0" anchor="ctr"/>
          <a:lstStyle/>
          <a:p>
            <a:pPr algn="ctr"/>
            <a:r>
              <a:rPr kumimoji="1" lang="ja-JP" altLang="en-US" dirty="0" smtClean="0"/>
              <a:t>測域センサ</a:t>
            </a:r>
            <a:endParaRPr kumimoji="1" lang="ja-JP" altLang="en-US" dirty="0"/>
          </a:p>
        </p:txBody>
      </p:sp>
      <p:sp>
        <p:nvSpPr>
          <p:cNvPr id="44" name="角丸四角形吹き出し 43"/>
          <p:cNvSpPr/>
          <p:nvPr/>
        </p:nvSpPr>
        <p:spPr>
          <a:xfrm>
            <a:off x="7028634" y="4262191"/>
            <a:ext cx="1863070" cy="792088"/>
          </a:xfrm>
          <a:prstGeom prst="wedgeRoundRectCallout">
            <a:avLst>
              <a:gd name="adj1" fmla="val -110813"/>
              <a:gd name="adj2" fmla="val -88215"/>
              <a:gd name="adj3" fmla="val 16667"/>
            </a:avLst>
          </a:prstGeom>
          <a:solidFill>
            <a:schemeClr val="accent1"/>
          </a:solidFill>
        </p:spPr>
        <p:style>
          <a:lnRef idx="1">
            <a:schemeClr val="dk1"/>
          </a:lnRef>
          <a:fillRef idx="2">
            <a:schemeClr val="dk1"/>
          </a:fillRef>
          <a:effectRef idx="1">
            <a:schemeClr val="dk1"/>
          </a:effectRef>
          <a:fontRef idx="minor">
            <a:schemeClr val="dk1"/>
          </a:fontRef>
        </p:style>
        <p:txBody>
          <a:bodyPr rtlCol="0" anchor="ctr"/>
          <a:lstStyle/>
          <a:p>
            <a:pPr algn="ctr"/>
            <a:r>
              <a:rPr kumimoji="1" lang="ja-JP" altLang="en-US" dirty="0" smtClean="0"/>
              <a:t>パン・チルト</a:t>
            </a:r>
            <a:endParaRPr kumimoji="1" lang="en-US" altLang="ja-JP" dirty="0" smtClean="0"/>
          </a:p>
          <a:p>
            <a:pPr algn="ctr"/>
            <a:r>
              <a:rPr kumimoji="1" lang="ja-JP" altLang="en-US" dirty="0" smtClean="0"/>
              <a:t>カメラ雲台</a:t>
            </a:r>
            <a:endParaRPr kumimoji="1" lang="ja-JP" altLang="en-US" dirty="0"/>
          </a:p>
        </p:txBody>
      </p:sp>
      <p:sp>
        <p:nvSpPr>
          <p:cNvPr id="45" name="角丸四角形吹き出し 44"/>
          <p:cNvSpPr/>
          <p:nvPr/>
        </p:nvSpPr>
        <p:spPr>
          <a:xfrm>
            <a:off x="6967972" y="2280486"/>
            <a:ext cx="1863070" cy="792088"/>
          </a:xfrm>
          <a:prstGeom prst="wedgeRoundRectCallout">
            <a:avLst>
              <a:gd name="adj1" fmla="val -67186"/>
              <a:gd name="adj2" fmla="val 46466"/>
              <a:gd name="adj3" fmla="val 16667"/>
            </a:avLst>
          </a:prstGeom>
          <a:solidFill>
            <a:schemeClr val="accent2"/>
          </a:solidFill>
        </p:spPr>
        <p:style>
          <a:lnRef idx="1">
            <a:schemeClr val="dk1"/>
          </a:lnRef>
          <a:fillRef idx="2">
            <a:schemeClr val="dk1"/>
          </a:fillRef>
          <a:effectRef idx="1">
            <a:schemeClr val="dk1"/>
          </a:effectRef>
          <a:fontRef idx="minor">
            <a:schemeClr val="dk1"/>
          </a:fontRef>
        </p:style>
        <p:txBody>
          <a:bodyPr rtlCol="0" anchor="ctr"/>
          <a:lstStyle/>
          <a:p>
            <a:pPr algn="ctr"/>
            <a:r>
              <a:rPr kumimoji="1" lang="ja-JP" altLang="en-US" dirty="0" smtClean="0"/>
              <a:t>ＵＳＢカメラ</a:t>
            </a:r>
            <a:endParaRPr kumimoji="1" lang="ja-JP" altLang="en-US" dirty="0"/>
          </a:p>
        </p:txBody>
      </p:sp>
      <p:sp>
        <p:nvSpPr>
          <p:cNvPr id="47" name="Rectangle 3"/>
          <p:cNvSpPr txBox="1">
            <a:spLocks noChangeArrowheads="1"/>
          </p:cNvSpPr>
          <p:nvPr/>
        </p:nvSpPr>
        <p:spPr>
          <a:xfrm>
            <a:off x="179512" y="3789557"/>
            <a:ext cx="2952328" cy="1116124"/>
          </a:xfrm>
          <a:prstGeom prst="rect">
            <a:avLst/>
          </a:prstGeom>
          <a:solidFill>
            <a:srgbClr val="FFC000"/>
          </a:solidFill>
          <a:ln>
            <a:noFill/>
          </a:ln>
          <a:effectLst/>
          <a:scene3d>
            <a:camera prst="orthographicFront">
              <a:rot lat="0" lon="0" rev="0"/>
            </a:camera>
            <a:lightRig rig="chilly" dir="t">
              <a:rot lat="0" lon="0" rev="18480000"/>
            </a:lightRig>
          </a:scene3d>
          <a:sp3d prstMaterial="clear">
            <a:bevelT h="63500"/>
          </a:sp3d>
        </p:spPr>
        <p:txBody>
          <a:bodyPr vert="horz" lIns="91440" tIns="45720" rIns="91440" bIns="45720" rtlCol="0" anchor="ctr">
            <a:normAutofit fontScale="92500"/>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buFont typeface="Arial" pitchFamily="34" charset="0"/>
              <a:buNone/>
            </a:pPr>
            <a:r>
              <a:rPr lang="ja-JP" altLang="en-US" sz="2800" dirty="0" smtClean="0">
                <a:solidFill>
                  <a:schemeClr val="bg1"/>
                </a:solidFill>
              </a:rPr>
              <a:t>必要な外部接続は</a:t>
            </a:r>
            <a:endParaRPr lang="en-US" altLang="ja-JP" sz="2800" dirty="0" smtClean="0">
              <a:solidFill>
                <a:schemeClr val="bg1"/>
              </a:solidFill>
            </a:endParaRPr>
          </a:p>
          <a:p>
            <a:pPr marL="0" indent="0" algn="ctr">
              <a:buFont typeface="Arial" pitchFamily="34" charset="0"/>
              <a:buNone/>
            </a:pPr>
            <a:r>
              <a:rPr lang="en-US" altLang="ja-JP" sz="2800" dirty="0" smtClean="0">
                <a:solidFill>
                  <a:schemeClr val="bg1"/>
                </a:solidFill>
              </a:rPr>
              <a:t>USB</a:t>
            </a:r>
            <a:r>
              <a:rPr lang="ja-JP" altLang="en-US" sz="2800" dirty="0" smtClean="0">
                <a:solidFill>
                  <a:schemeClr val="bg1"/>
                </a:solidFill>
              </a:rPr>
              <a:t>１本と電源のみ</a:t>
            </a:r>
            <a:endParaRPr lang="en-US" altLang="ja-JP" sz="2800" dirty="0" smtClean="0">
              <a:solidFill>
                <a:schemeClr val="bg1"/>
              </a:solidFill>
            </a:endParaRPr>
          </a:p>
        </p:txBody>
      </p:sp>
      <p:sp>
        <p:nvSpPr>
          <p:cNvPr id="49" name="Rectangle 3"/>
          <p:cNvSpPr txBox="1">
            <a:spLocks noChangeArrowheads="1"/>
          </p:cNvSpPr>
          <p:nvPr/>
        </p:nvSpPr>
        <p:spPr>
          <a:xfrm>
            <a:off x="223640" y="5121188"/>
            <a:ext cx="2908200" cy="1116124"/>
          </a:xfrm>
          <a:prstGeom prst="rect">
            <a:avLst/>
          </a:prstGeom>
          <a:solidFill>
            <a:srgbClr val="0070C0"/>
          </a:solidFill>
          <a:ln>
            <a:noFill/>
          </a:ln>
          <a:effectLst/>
          <a:scene3d>
            <a:camera prst="orthographicFront">
              <a:rot lat="0" lon="0" rev="0"/>
            </a:camera>
            <a:lightRig rig="chilly" dir="t">
              <a:rot lat="0" lon="0" rev="18480000"/>
            </a:lightRig>
          </a:scene3d>
          <a:sp3d prstMaterial="clear">
            <a:bevelT h="63500"/>
          </a:sp3d>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buNone/>
            </a:pPr>
            <a:r>
              <a:rPr lang="ja-JP" altLang="en-US" sz="2800" dirty="0">
                <a:solidFill>
                  <a:schemeClr val="bg1"/>
                </a:solidFill>
              </a:rPr>
              <a:t>側方のスイッチで</a:t>
            </a:r>
            <a:endParaRPr lang="en-US" altLang="ja-JP" sz="2800" dirty="0">
              <a:solidFill>
                <a:schemeClr val="bg1"/>
              </a:solidFill>
            </a:endParaRPr>
          </a:p>
          <a:p>
            <a:pPr marL="0" indent="0" algn="ctr">
              <a:buNone/>
            </a:pPr>
            <a:r>
              <a:rPr lang="en-US" altLang="ja-JP" sz="2800" dirty="0">
                <a:solidFill>
                  <a:schemeClr val="bg1"/>
                </a:solidFill>
              </a:rPr>
              <a:t>USB</a:t>
            </a:r>
            <a:r>
              <a:rPr lang="ja-JP" altLang="en-US" sz="2800" dirty="0">
                <a:solidFill>
                  <a:schemeClr val="bg1"/>
                </a:solidFill>
              </a:rPr>
              <a:t>接続を管理</a:t>
            </a:r>
            <a:endParaRPr lang="en-US" altLang="ja-JP" sz="2800" dirty="0">
              <a:solidFill>
                <a:schemeClr val="bg1"/>
              </a:solidFill>
            </a:endParaRPr>
          </a:p>
        </p:txBody>
      </p:sp>
      <p:sp>
        <p:nvSpPr>
          <p:cNvPr id="50" name="Rectangle 3"/>
          <p:cNvSpPr txBox="1">
            <a:spLocks noChangeArrowheads="1"/>
          </p:cNvSpPr>
          <p:nvPr/>
        </p:nvSpPr>
        <p:spPr>
          <a:xfrm>
            <a:off x="179512" y="2420888"/>
            <a:ext cx="2952328" cy="1152128"/>
          </a:xfrm>
          <a:prstGeom prst="rect">
            <a:avLst/>
          </a:prstGeom>
          <a:solidFill>
            <a:srgbClr val="00B050"/>
          </a:solidFill>
          <a:ln w="3175">
            <a:noFill/>
          </a:ln>
          <a:effectLst/>
          <a:scene3d>
            <a:camera prst="orthographicFront">
              <a:rot lat="0" lon="0" rev="0"/>
            </a:camera>
            <a:lightRig rig="chilly" dir="t">
              <a:rot lat="0" lon="0" rev="18480000"/>
            </a:lightRig>
          </a:scene3d>
          <a:sp3d prstMaterial="clear">
            <a:bevelT h="63500"/>
          </a:sp3d>
        </p:spPr>
        <p:txBody>
          <a:bodyPr vert="horz" lIns="0" tIns="0" rIns="0" bIns="0" rtlCol="0" anchor="ctr">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buFont typeface="Arial" pitchFamily="34" charset="0"/>
              <a:buNone/>
            </a:pPr>
            <a:r>
              <a:rPr lang="ja-JP" altLang="en-US" sz="2800" dirty="0">
                <a:solidFill>
                  <a:schemeClr val="bg1"/>
                </a:solidFill>
              </a:rPr>
              <a:t>フレーム</a:t>
            </a:r>
            <a:r>
              <a:rPr lang="ja-JP" altLang="en-US" sz="2800" dirty="0" smtClean="0">
                <a:solidFill>
                  <a:schemeClr val="bg1"/>
                </a:solidFill>
              </a:rPr>
              <a:t>を作成し</a:t>
            </a:r>
            <a:endParaRPr lang="en-US" altLang="ja-JP" sz="2800" dirty="0" smtClean="0">
              <a:solidFill>
                <a:schemeClr val="bg1"/>
              </a:solidFill>
            </a:endParaRPr>
          </a:p>
          <a:p>
            <a:pPr marL="0" indent="0" algn="ctr">
              <a:buFont typeface="Arial" pitchFamily="34" charset="0"/>
              <a:buNone/>
            </a:pPr>
            <a:r>
              <a:rPr lang="ja-JP" altLang="en-US" sz="2800" dirty="0">
                <a:solidFill>
                  <a:schemeClr val="bg1"/>
                </a:solidFill>
              </a:rPr>
              <a:t>既製品</a:t>
            </a:r>
            <a:r>
              <a:rPr lang="ja-JP" altLang="en-US" sz="2800" dirty="0" smtClean="0">
                <a:solidFill>
                  <a:schemeClr val="bg1"/>
                </a:solidFill>
              </a:rPr>
              <a:t>を配置</a:t>
            </a:r>
            <a:endParaRPr lang="en-US" altLang="ja-JP" sz="2800" dirty="0" smtClean="0">
              <a:solidFill>
                <a:schemeClr val="bg1"/>
              </a:solidFill>
            </a:endParaRPr>
          </a:p>
        </p:txBody>
      </p:sp>
      <p:sp>
        <p:nvSpPr>
          <p:cNvPr id="52" name="Rectangle 3"/>
          <p:cNvSpPr txBox="1">
            <a:spLocks noChangeArrowheads="1"/>
          </p:cNvSpPr>
          <p:nvPr/>
        </p:nvSpPr>
        <p:spPr>
          <a:xfrm>
            <a:off x="3229831" y="2852936"/>
            <a:ext cx="378288" cy="371872"/>
          </a:xfrm>
          <a:prstGeom prst="rect">
            <a:avLst/>
          </a:prstGeom>
          <a:solidFill>
            <a:srgbClr val="00B050"/>
          </a:solidFill>
          <a:ln w="3175">
            <a:noFill/>
          </a:ln>
          <a:effectLst/>
          <a:scene3d>
            <a:camera prst="orthographicFront">
              <a:rot lat="0" lon="0" rev="0"/>
            </a:camera>
            <a:lightRig rig="chilly" dir="t">
              <a:rot lat="0" lon="0" rev="18480000"/>
            </a:lightRig>
          </a:scene3d>
          <a:sp3d prstMaterial="clear">
            <a:bevelT h="63500"/>
          </a:sp3d>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buFont typeface="Arial" pitchFamily="34" charset="0"/>
              <a:buNone/>
            </a:pPr>
            <a:endParaRPr lang="en-US" altLang="ja-JP" sz="2800" dirty="0" smtClean="0">
              <a:solidFill>
                <a:schemeClr val="bg1"/>
              </a:solidFill>
            </a:endParaRPr>
          </a:p>
        </p:txBody>
      </p:sp>
      <p:sp>
        <p:nvSpPr>
          <p:cNvPr id="53" name="Rectangle 3"/>
          <p:cNvSpPr txBox="1">
            <a:spLocks noChangeArrowheads="1"/>
          </p:cNvSpPr>
          <p:nvPr/>
        </p:nvSpPr>
        <p:spPr>
          <a:xfrm>
            <a:off x="3212569" y="4191233"/>
            <a:ext cx="363537" cy="312772"/>
          </a:xfrm>
          <a:prstGeom prst="rect">
            <a:avLst/>
          </a:prstGeom>
          <a:solidFill>
            <a:srgbClr val="FFC000"/>
          </a:solidFill>
          <a:ln>
            <a:noFill/>
          </a:ln>
          <a:effectLst/>
          <a:scene3d>
            <a:camera prst="orthographicFront">
              <a:rot lat="0" lon="0" rev="0"/>
            </a:camera>
            <a:lightRig rig="chilly" dir="t">
              <a:rot lat="0" lon="0" rev="18480000"/>
            </a:lightRig>
          </a:scene3d>
          <a:sp3d prstMaterial="clear">
            <a:bevelT h="63500"/>
          </a:sp3d>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buFont typeface="Arial" pitchFamily="34" charset="0"/>
              <a:buNone/>
            </a:pPr>
            <a:endParaRPr lang="en-US" altLang="ja-JP" sz="2800" dirty="0" smtClean="0">
              <a:solidFill>
                <a:schemeClr val="bg1"/>
              </a:solidFill>
            </a:endParaRPr>
          </a:p>
        </p:txBody>
      </p:sp>
      <p:sp>
        <p:nvSpPr>
          <p:cNvPr id="54" name="Rectangle 3"/>
          <p:cNvSpPr txBox="1">
            <a:spLocks noChangeArrowheads="1"/>
          </p:cNvSpPr>
          <p:nvPr/>
        </p:nvSpPr>
        <p:spPr>
          <a:xfrm>
            <a:off x="3214753" y="5461215"/>
            <a:ext cx="428984" cy="436069"/>
          </a:xfrm>
          <a:prstGeom prst="rect">
            <a:avLst/>
          </a:prstGeom>
          <a:solidFill>
            <a:srgbClr val="0070C0"/>
          </a:solidFill>
          <a:ln>
            <a:noFill/>
          </a:ln>
          <a:effectLst/>
          <a:scene3d>
            <a:camera prst="orthographicFront">
              <a:rot lat="0" lon="0" rev="0"/>
            </a:camera>
            <a:lightRig rig="chilly" dir="t">
              <a:rot lat="0" lon="0" rev="18480000"/>
            </a:lightRig>
          </a:scene3d>
          <a:sp3d prstMaterial="clear">
            <a:bevelT h="63500"/>
          </a:sp3d>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buNone/>
            </a:pPr>
            <a:endParaRPr lang="en-US" altLang="ja-JP" sz="2800" dirty="0">
              <a:solidFill>
                <a:schemeClr val="bg1"/>
              </a:solidFill>
            </a:endParaRPr>
          </a:p>
        </p:txBody>
      </p:sp>
      <p:sp>
        <p:nvSpPr>
          <p:cNvPr id="55" name="Rectangle 3"/>
          <p:cNvSpPr txBox="1">
            <a:spLocks noChangeArrowheads="1"/>
          </p:cNvSpPr>
          <p:nvPr/>
        </p:nvSpPr>
        <p:spPr>
          <a:xfrm>
            <a:off x="3525704" y="3050466"/>
            <a:ext cx="236066" cy="228373"/>
          </a:xfrm>
          <a:prstGeom prst="rect">
            <a:avLst/>
          </a:prstGeom>
          <a:solidFill>
            <a:srgbClr val="00B050"/>
          </a:solidFill>
          <a:ln w="3175">
            <a:noFill/>
          </a:ln>
          <a:effectLst/>
          <a:scene3d>
            <a:camera prst="orthographicFront">
              <a:rot lat="0" lon="0" rev="0"/>
            </a:camera>
            <a:lightRig rig="chilly" dir="t">
              <a:rot lat="0" lon="0" rev="18480000"/>
            </a:lightRig>
          </a:scene3d>
          <a:sp3d prstMaterial="clear">
            <a:bevelT h="63500"/>
          </a:sp3d>
        </p:spPr>
        <p:txBody>
          <a:bodyPr vert="horz" lIns="91440" tIns="45720" rIns="91440" bIns="45720" rtlCol="0">
            <a:normAutofit fontScale="40000" lnSpcReduction="20000"/>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buFont typeface="Arial" pitchFamily="34" charset="0"/>
              <a:buNone/>
            </a:pPr>
            <a:endParaRPr lang="en-US" altLang="ja-JP" sz="2800" dirty="0" smtClean="0">
              <a:solidFill>
                <a:schemeClr val="bg1"/>
              </a:solidFill>
            </a:endParaRPr>
          </a:p>
        </p:txBody>
      </p:sp>
      <p:sp>
        <p:nvSpPr>
          <p:cNvPr id="56" name="Rectangle 3"/>
          <p:cNvSpPr txBox="1">
            <a:spLocks noChangeArrowheads="1"/>
          </p:cNvSpPr>
          <p:nvPr/>
        </p:nvSpPr>
        <p:spPr>
          <a:xfrm>
            <a:off x="3622138" y="4252716"/>
            <a:ext cx="245062" cy="217326"/>
          </a:xfrm>
          <a:prstGeom prst="rect">
            <a:avLst/>
          </a:prstGeom>
          <a:solidFill>
            <a:srgbClr val="FFC000"/>
          </a:solidFill>
          <a:ln>
            <a:noFill/>
          </a:ln>
          <a:effectLst/>
          <a:scene3d>
            <a:camera prst="orthographicFront">
              <a:rot lat="0" lon="0" rev="0"/>
            </a:camera>
            <a:lightRig rig="chilly" dir="t">
              <a:rot lat="0" lon="0" rev="18480000"/>
            </a:lightRig>
          </a:scene3d>
          <a:sp3d prstMaterial="clear">
            <a:bevelT h="63500"/>
          </a:sp3d>
        </p:spPr>
        <p:txBody>
          <a:bodyPr vert="horz" lIns="91440" tIns="45720" rIns="91440" bIns="45720" rtlCol="0">
            <a:normAutofit fontScale="32500" lnSpcReduction="20000"/>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buFont typeface="Arial" pitchFamily="34" charset="0"/>
              <a:buNone/>
            </a:pPr>
            <a:endParaRPr lang="en-US" altLang="ja-JP" sz="2800" dirty="0" smtClean="0">
              <a:solidFill>
                <a:schemeClr val="bg1"/>
              </a:solidFill>
            </a:endParaRPr>
          </a:p>
        </p:txBody>
      </p:sp>
      <p:sp>
        <p:nvSpPr>
          <p:cNvPr id="57" name="Rectangle 3"/>
          <p:cNvSpPr txBox="1">
            <a:spLocks noChangeArrowheads="1"/>
          </p:cNvSpPr>
          <p:nvPr/>
        </p:nvSpPr>
        <p:spPr>
          <a:xfrm>
            <a:off x="3557785" y="5373217"/>
            <a:ext cx="203985" cy="235104"/>
          </a:xfrm>
          <a:prstGeom prst="rect">
            <a:avLst/>
          </a:prstGeom>
          <a:solidFill>
            <a:srgbClr val="0070C0"/>
          </a:solidFill>
          <a:ln>
            <a:noFill/>
          </a:ln>
          <a:effectLst/>
          <a:scene3d>
            <a:camera prst="orthographicFront">
              <a:rot lat="0" lon="0" rev="0"/>
            </a:camera>
            <a:lightRig rig="chilly" dir="t">
              <a:rot lat="0" lon="0" rev="18480000"/>
            </a:lightRig>
          </a:scene3d>
          <a:sp3d prstMaterial="clear">
            <a:bevelT h="63500"/>
          </a:sp3d>
        </p:spPr>
        <p:txBody>
          <a:bodyPr vert="horz" lIns="91440" tIns="45720" rIns="91440" bIns="45720" rtlCol="0">
            <a:normAutofit fontScale="40000" lnSpcReduction="20000"/>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buNone/>
            </a:pPr>
            <a:endParaRPr lang="en-US" altLang="ja-JP" sz="2800" dirty="0">
              <a:solidFill>
                <a:schemeClr val="bg1"/>
              </a:solidFill>
            </a:endParaRPr>
          </a:p>
        </p:txBody>
      </p:sp>
      <p:sp>
        <p:nvSpPr>
          <p:cNvPr id="21" name="フッター プレースホルダー 4"/>
          <p:cNvSpPr>
            <a:spLocks noGrp="1"/>
          </p:cNvSpPr>
          <p:nvPr>
            <p:ph type="ftr" sz="quarter" idx="11"/>
          </p:nvPr>
        </p:nvSpPr>
        <p:spPr>
          <a:xfrm>
            <a:off x="2731976" y="6525344"/>
            <a:ext cx="3680048" cy="288032"/>
          </a:xfrm>
        </p:spPr>
        <p:txBody>
          <a:bodyPr anchor="ctr"/>
          <a:lstStyle/>
          <a:p>
            <a:pPr algn="ctr"/>
            <a:r>
              <a:rPr lang="ja-JP" altLang="en-US" dirty="0" smtClean="0"/>
              <a:t>芝浦工業大学　知能機械システム研究室</a:t>
            </a:r>
            <a:endParaRPr lang="ja-JP" altLang="en-US" dirty="0"/>
          </a:p>
        </p:txBody>
      </p:sp>
    </p:spTree>
    <p:custDataLst>
      <p:tags r:id="rId1"/>
    </p:custDataLst>
    <p:extLst>
      <p:ext uri="{BB962C8B-B14F-4D97-AF65-F5344CB8AC3E}">
        <p14:creationId xmlns:p14="http://schemas.microsoft.com/office/powerpoint/2010/main" val="2881777378"/>
      </p:ext>
    </p:extLst>
  </p:cSld>
  <p:clrMapOvr>
    <a:masterClrMapping/>
  </p:clrMapOvr>
  <mc:AlternateContent xmlns:mc="http://schemas.openxmlformats.org/markup-compatibility/2006" xmlns:p14="http://schemas.microsoft.com/office/powerpoint/2010/main">
    <mc:Choice Requires="p14">
      <p:transition spd="slow" p14:dur="2000" advTm="31270"/>
    </mc:Choice>
    <mc:Fallback xmlns="">
      <p:transition spd="slow" advTm="31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animEffect transition="in" filter="fade">
                                      <p:cBhvr>
                                        <p:cTn id="7" dur="500"/>
                                        <p:tgtEl>
                                          <p:spTgt spid="42">
                                            <p:txEl>
                                              <p:pRg st="0" end="0"/>
                                            </p:txEl>
                                          </p:spTgt>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p:cTn id="11" dur="500" fill="hold"/>
                                        <p:tgtEl>
                                          <p:spTgt spid="43"/>
                                        </p:tgtEl>
                                        <p:attrNameLst>
                                          <p:attrName>ppt_w</p:attrName>
                                        </p:attrNameLst>
                                      </p:cBhvr>
                                      <p:tavLst>
                                        <p:tav tm="0">
                                          <p:val>
                                            <p:fltVal val="0"/>
                                          </p:val>
                                        </p:tav>
                                        <p:tav tm="100000">
                                          <p:val>
                                            <p:strVal val="#ppt_w"/>
                                          </p:val>
                                        </p:tav>
                                      </p:tavLst>
                                    </p:anim>
                                    <p:anim calcmode="lin" valueType="num">
                                      <p:cBhvr>
                                        <p:cTn id="12" dur="500" fill="hold"/>
                                        <p:tgtEl>
                                          <p:spTgt spid="43"/>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49" presetClass="entr" presetSubtype="0" decel="100000" fill="hold" nodeType="afterEffect">
                                  <p:stCondLst>
                                    <p:cond delay="0"/>
                                  </p:stCondLst>
                                  <p:childTnLst>
                                    <p:set>
                                      <p:cBhvr>
                                        <p:cTn id="15" dur="1" fill="hold">
                                          <p:stCondLst>
                                            <p:cond delay="0"/>
                                          </p:stCondLst>
                                        </p:cTn>
                                        <p:tgtEl>
                                          <p:spTgt spid="3074"/>
                                        </p:tgtEl>
                                        <p:attrNameLst>
                                          <p:attrName>style.visibility</p:attrName>
                                        </p:attrNameLst>
                                      </p:cBhvr>
                                      <p:to>
                                        <p:strVal val="visible"/>
                                      </p:to>
                                    </p:set>
                                    <p:anim calcmode="lin" valueType="num">
                                      <p:cBhvr>
                                        <p:cTn id="16" dur="500" fill="hold"/>
                                        <p:tgtEl>
                                          <p:spTgt spid="3074"/>
                                        </p:tgtEl>
                                        <p:attrNameLst>
                                          <p:attrName>ppt_w</p:attrName>
                                        </p:attrNameLst>
                                      </p:cBhvr>
                                      <p:tavLst>
                                        <p:tav tm="0">
                                          <p:val>
                                            <p:fltVal val="0"/>
                                          </p:val>
                                        </p:tav>
                                        <p:tav tm="100000">
                                          <p:val>
                                            <p:strVal val="#ppt_w"/>
                                          </p:val>
                                        </p:tav>
                                      </p:tavLst>
                                    </p:anim>
                                    <p:anim calcmode="lin" valueType="num">
                                      <p:cBhvr>
                                        <p:cTn id="17" dur="500" fill="hold"/>
                                        <p:tgtEl>
                                          <p:spTgt spid="3074"/>
                                        </p:tgtEl>
                                        <p:attrNameLst>
                                          <p:attrName>ppt_h</p:attrName>
                                        </p:attrNameLst>
                                      </p:cBhvr>
                                      <p:tavLst>
                                        <p:tav tm="0">
                                          <p:val>
                                            <p:fltVal val="0"/>
                                          </p:val>
                                        </p:tav>
                                        <p:tav tm="100000">
                                          <p:val>
                                            <p:strVal val="#ppt_h"/>
                                          </p:val>
                                        </p:tav>
                                      </p:tavLst>
                                    </p:anim>
                                    <p:anim calcmode="lin" valueType="num">
                                      <p:cBhvr>
                                        <p:cTn id="18" dur="500" fill="hold"/>
                                        <p:tgtEl>
                                          <p:spTgt spid="3074"/>
                                        </p:tgtEl>
                                        <p:attrNameLst>
                                          <p:attrName>style.rotation</p:attrName>
                                        </p:attrNameLst>
                                      </p:cBhvr>
                                      <p:tavLst>
                                        <p:tav tm="0">
                                          <p:val>
                                            <p:fltVal val="360"/>
                                          </p:val>
                                        </p:tav>
                                        <p:tav tm="100000">
                                          <p:val>
                                            <p:fltVal val="0"/>
                                          </p:val>
                                        </p:tav>
                                      </p:tavLst>
                                    </p:anim>
                                    <p:animEffect transition="in" filter="fade">
                                      <p:cBhvr>
                                        <p:cTn id="19" dur="500"/>
                                        <p:tgtEl>
                                          <p:spTgt spid="3074"/>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45"/>
                                        </p:tgtEl>
                                        <p:attrNameLst>
                                          <p:attrName>style.visibility</p:attrName>
                                        </p:attrNameLst>
                                      </p:cBhvr>
                                      <p:to>
                                        <p:strVal val="visible"/>
                                      </p:to>
                                    </p:set>
                                    <p:anim calcmode="lin" valueType="num">
                                      <p:cBhvr>
                                        <p:cTn id="23" dur="500" fill="hold"/>
                                        <p:tgtEl>
                                          <p:spTgt spid="45"/>
                                        </p:tgtEl>
                                        <p:attrNameLst>
                                          <p:attrName>ppt_w</p:attrName>
                                        </p:attrNameLst>
                                      </p:cBhvr>
                                      <p:tavLst>
                                        <p:tav tm="0">
                                          <p:val>
                                            <p:fltVal val="0"/>
                                          </p:val>
                                        </p:tav>
                                        <p:tav tm="100000">
                                          <p:val>
                                            <p:strVal val="#ppt_w"/>
                                          </p:val>
                                        </p:tav>
                                      </p:tavLst>
                                    </p:anim>
                                    <p:anim calcmode="lin" valueType="num">
                                      <p:cBhvr>
                                        <p:cTn id="24" dur="500" fill="hold"/>
                                        <p:tgtEl>
                                          <p:spTgt spid="45"/>
                                        </p:tgtEl>
                                        <p:attrNameLst>
                                          <p:attrName>ppt_h</p:attrName>
                                        </p:attrNameLst>
                                      </p:cBhvr>
                                      <p:tavLst>
                                        <p:tav tm="0">
                                          <p:val>
                                            <p:fltVal val="0"/>
                                          </p:val>
                                        </p:tav>
                                        <p:tav tm="100000">
                                          <p:val>
                                            <p:strVal val="#ppt_h"/>
                                          </p:val>
                                        </p:tav>
                                      </p:tavLst>
                                    </p:anim>
                                    <p:animEffect transition="in" filter="fade">
                                      <p:cBhvr>
                                        <p:cTn id="25" dur="500"/>
                                        <p:tgtEl>
                                          <p:spTgt spid="45"/>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44"/>
                                        </p:tgtEl>
                                        <p:attrNameLst>
                                          <p:attrName>style.visibility</p:attrName>
                                        </p:attrNameLst>
                                      </p:cBhvr>
                                      <p:to>
                                        <p:strVal val="visible"/>
                                      </p:to>
                                    </p:set>
                                    <p:anim calcmode="lin" valueType="num">
                                      <p:cBhvr>
                                        <p:cTn id="29" dur="500" fill="hold"/>
                                        <p:tgtEl>
                                          <p:spTgt spid="44"/>
                                        </p:tgtEl>
                                        <p:attrNameLst>
                                          <p:attrName>ppt_w</p:attrName>
                                        </p:attrNameLst>
                                      </p:cBhvr>
                                      <p:tavLst>
                                        <p:tav tm="0">
                                          <p:val>
                                            <p:fltVal val="0"/>
                                          </p:val>
                                        </p:tav>
                                        <p:tav tm="100000">
                                          <p:val>
                                            <p:strVal val="#ppt_w"/>
                                          </p:val>
                                        </p:tav>
                                      </p:tavLst>
                                    </p:anim>
                                    <p:anim calcmode="lin" valueType="num">
                                      <p:cBhvr>
                                        <p:cTn id="30" dur="500" fill="hold"/>
                                        <p:tgtEl>
                                          <p:spTgt spid="44"/>
                                        </p:tgtEl>
                                        <p:attrNameLst>
                                          <p:attrName>ppt_h</p:attrName>
                                        </p:attrNameLst>
                                      </p:cBhvr>
                                      <p:tavLst>
                                        <p:tav tm="0">
                                          <p:val>
                                            <p:fltVal val="0"/>
                                          </p:val>
                                        </p:tav>
                                        <p:tav tm="100000">
                                          <p:val>
                                            <p:strVal val="#ppt_h"/>
                                          </p:val>
                                        </p:tav>
                                      </p:tavLst>
                                    </p:anim>
                                    <p:animEffect transition="in" filter="fade">
                                      <p:cBhvr>
                                        <p:cTn id="31" dur="500"/>
                                        <p:tgtEl>
                                          <p:spTgt spid="44"/>
                                        </p:tgtEl>
                                      </p:cBhvr>
                                    </p:animEffect>
                                  </p:childTnLst>
                                </p:cTn>
                              </p:par>
                            </p:childTnLst>
                          </p:cTn>
                        </p:par>
                        <p:par>
                          <p:cTn id="32" fill="hold">
                            <p:stCondLst>
                              <p:cond delay="2500"/>
                            </p:stCondLst>
                            <p:childTnLst>
                              <p:par>
                                <p:cTn id="33" presetID="53" presetClass="entr" presetSubtype="16"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p:cTn id="35" dur="500" fill="hold"/>
                                        <p:tgtEl>
                                          <p:spTgt spid="6"/>
                                        </p:tgtEl>
                                        <p:attrNameLst>
                                          <p:attrName>ppt_w</p:attrName>
                                        </p:attrNameLst>
                                      </p:cBhvr>
                                      <p:tavLst>
                                        <p:tav tm="0">
                                          <p:val>
                                            <p:fltVal val="0"/>
                                          </p:val>
                                        </p:tav>
                                        <p:tav tm="100000">
                                          <p:val>
                                            <p:strVal val="#ppt_w"/>
                                          </p:val>
                                        </p:tav>
                                      </p:tavLst>
                                    </p:anim>
                                    <p:anim calcmode="lin" valueType="num">
                                      <p:cBhvr>
                                        <p:cTn id="36" dur="500" fill="hold"/>
                                        <p:tgtEl>
                                          <p:spTgt spid="6"/>
                                        </p:tgtEl>
                                        <p:attrNameLst>
                                          <p:attrName>ppt_h</p:attrName>
                                        </p:attrNameLst>
                                      </p:cBhvr>
                                      <p:tavLst>
                                        <p:tav tm="0">
                                          <p:val>
                                            <p:fltVal val="0"/>
                                          </p:val>
                                        </p:tav>
                                        <p:tav tm="100000">
                                          <p:val>
                                            <p:strVal val="#ppt_h"/>
                                          </p:val>
                                        </p:tav>
                                      </p:tavLst>
                                    </p:anim>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fade">
                                      <p:cBhvr>
                                        <p:cTn id="42" dur="500"/>
                                        <p:tgtEl>
                                          <p:spTgt spid="55"/>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fade">
                                      <p:cBhvr>
                                        <p:cTn id="46" dur="500"/>
                                        <p:tgtEl>
                                          <p:spTgt spid="52"/>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53"/>
                                        </p:tgtEl>
                                        <p:attrNameLst>
                                          <p:attrName>style.visibility</p:attrName>
                                        </p:attrNameLst>
                                      </p:cBhvr>
                                      <p:to>
                                        <p:strVal val="visible"/>
                                      </p:to>
                                    </p:set>
                                    <p:animEffect transition="in" filter="fade">
                                      <p:cBhvr>
                                        <p:cTn id="59" dur="500"/>
                                        <p:tgtEl>
                                          <p:spTgt spid="53"/>
                                        </p:tgtEl>
                                      </p:cBhvr>
                                    </p:animEffect>
                                  </p:childTnLst>
                                </p:cTn>
                              </p:par>
                            </p:childTnLst>
                          </p:cTn>
                        </p:par>
                        <p:par>
                          <p:cTn id="60" fill="hold">
                            <p:stCondLst>
                              <p:cond delay="1000"/>
                            </p:stCondLst>
                            <p:childTnLst>
                              <p:par>
                                <p:cTn id="61" presetID="10" presetClass="entr" presetSubtype="0" fill="hold" grpId="0" nodeType="afterEffect">
                                  <p:stCondLst>
                                    <p:cond delay="0"/>
                                  </p:stCondLst>
                                  <p:childTnLst>
                                    <p:set>
                                      <p:cBhvr>
                                        <p:cTn id="62" dur="1" fill="hold">
                                          <p:stCondLst>
                                            <p:cond delay="0"/>
                                          </p:stCondLst>
                                        </p:cTn>
                                        <p:tgtEl>
                                          <p:spTgt spid="47"/>
                                        </p:tgtEl>
                                        <p:attrNameLst>
                                          <p:attrName>style.visibility</p:attrName>
                                        </p:attrNameLst>
                                      </p:cBhvr>
                                      <p:to>
                                        <p:strVal val="visible"/>
                                      </p:to>
                                    </p:set>
                                    <p:animEffect transition="in" filter="fade">
                                      <p:cBhvr>
                                        <p:cTn id="63" dur="500"/>
                                        <p:tgtEl>
                                          <p:spTgt spid="4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57"/>
                                        </p:tgtEl>
                                        <p:attrNameLst>
                                          <p:attrName>style.visibility</p:attrName>
                                        </p:attrNameLst>
                                      </p:cBhvr>
                                      <p:to>
                                        <p:strVal val="visible"/>
                                      </p:to>
                                    </p:set>
                                    <p:animEffect transition="in" filter="fade">
                                      <p:cBhvr>
                                        <p:cTn id="68" dur="500"/>
                                        <p:tgtEl>
                                          <p:spTgt spid="57"/>
                                        </p:tgtEl>
                                      </p:cBhvr>
                                    </p:animEffec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54"/>
                                        </p:tgtEl>
                                        <p:attrNameLst>
                                          <p:attrName>style.visibility</p:attrName>
                                        </p:attrNameLst>
                                      </p:cBhvr>
                                      <p:to>
                                        <p:strVal val="visible"/>
                                      </p:to>
                                    </p:set>
                                    <p:animEffect transition="in" filter="fade">
                                      <p:cBhvr>
                                        <p:cTn id="72" dur="500"/>
                                        <p:tgtEl>
                                          <p:spTgt spid="54"/>
                                        </p:tgtEl>
                                      </p:cBhvr>
                                    </p:animEffect>
                                  </p:childTnLst>
                                </p:cTn>
                              </p:par>
                            </p:childTnLst>
                          </p:cTn>
                        </p:par>
                        <p:par>
                          <p:cTn id="73" fill="hold">
                            <p:stCondLst>
                              <p:cond delay="1000"/>
                            </p:stCondLst>
                            <p:childTnLst>
                              <p:par>
                                <p:cTn id="74" presetID="10" presetClass="entr" presetSubtype="0" fill="hold" grpId="0" nodeType="afterEffect">
                                  <p:stCondLst>
                                    <p:cond delay="0"/>
                                  </p:stCondLst>
                                  <p:childTnLst>
                                    <p:set>
                                      <p:cBhvr>
                                        <p:cTn id="75" dur="1" fill="hold">
                                          <p:stCondLst>
                                            <p:cond delay="0"/>
                                          </p:stCondLst>
                                        </p:cTn>
                                        <p:tgtEl>
                                          <p:spTgt spid="49"/>
                                        </p:tgtEl>
                                        <p:attrNameLst>
                                          <p:attrName>style.visibility</p:attrName>
                                        </p:attrNameLst>
                                      </p:cBhvr>
                                      <p:to>
                                        <p:strVal val="visible"/>
                                      </p:to>
                                    </p:set>
                                    <p:animEffect transition="in" filter="fade">
                                      <p:cBhvr>
                                        <p:cTn id="7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P spid="43" grpId="0"/>
      <p:bldP spid="6" grpId="0" animBg="1"/>
      <p:bldP spid="44" grpId="0" animBg="1"/>
      <p:bldP spid="45" grpId="0" animBg="1"/>
      <p:bldP spid="47" grpId="0" animBg="1"/>
      <p:bldP spid="49" grpId="0" animBg="1"/>
      <p:bldP spid="50" grpId="0" animBg="1"/>
      <p:bldP spid="52" grpId="0" animBg="1"/>
      <p:bldP spid="53" grpId="0" animBg="1"/>
      <p:bldP spid="54" grpId="0" animBg="1"/>
      <p:bldP spid="55" grpId="0" animBg="1"/>
      <p:bldP spid="56" grpId="0" animBg="1"/>
      <p:bldP spid="5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付プレースホルダー 3"/>
          <p:cNvSpPr>
            <a:spLocks noGrp="1"/>
          </p:cNvSpPr>
          <p:nvPr>
            <p:ph type="dt" sz="half" idx="10"/>
          </p:nvPr>
        </p:nvSpPr>
        <p:spPr/>
        <p:txBody>
          <a:bodyPr/>
          <a:lstStyle/>
          <a:p>
            <a:fld id="{C83B024D-40B3-4CD7-9247-B963BE8BAC3E}" type="datetime1">
              <a:rPr lang="ja-JP" altLang="en-US" smtClean="0"/>
              <a:t>2012/12/20</a:t>
            </a:fld>
            <a:endParaRPr lang="en-US" altLang="ja-JP"/>
          </a:p>
        </p:txBody>
      </p:sp>
      <p:sp>
        <p:nvSpPr>
          <p:cNvPr id="6" name="スライド番号プレースホルダー 5"/>
          <p:cNvSpPr>
            <a:spLocks noGrp="1"/>
          </p:cNvSpPr>
          <p:nvPr>
            <p:ph type="sldNum" sz="quarter" idx="12"/>
          </p:nvPr>
        </p:nvSpPr>
        <p:spPr/>
        <p:txBody>
          <a:bodyPr/>
          <a:lstStyle/>
          <a:p>
            <a:fld id="{FDE03640-216A-44E9-BBB4-7B292B3DF2FA}" type="slidenum">
              <a:rPr lang="en-US" altLang="ja-JP" smtClean="0"/>
              <a:pPr/>
              <a:t>5</a:t>
            </a:fld>
            <a:endParaRPr lang="en-US" altLang="ja-JP"/>
          </a:p>
        </p:txBody>
      </p:sp>
      <p:sp>
        <p:nvSpPr>
          <p:cNvPr id="7" name="Rectangle 2"/>
          <p:cNvSpPr txBox="1">
            <a:spLocks noChangeArrowheads="1"/>
          </p:cNvSpPr>
          <p:nvPr/>
        </p:nvSpPr>
        <p:spPr>
          <a:xfrm>
            <a:off x="323527" y="0"/>
            <a:ext cx="7839735"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600" kern="1200">
                <a:solidFill>
                  <a:schemeClr val="tx1"/>
                </a:solidFill>
                <a:latin typeface="+mj-lt"/>
                <a:ea typeface="+mj-ea"/>
                <a:cs typeface="+mj-cs"/>
              </a:defRPr>
            </a:lvl1pPr>
          </a:lstStyle>
          <a:p>
            <a:pPr algn="l"/>
            <a:r>
              <a:rPr lang="en-US" altLang="ja-JP" dirty="0" smtClean="0"/>
              <a:t>2.</a:t>
            </a:r>
            <a:r>
              <a:rPr lang="ja-JP" altLang="en-US" dirty="0"/>
              <a:t>　</a:t>
            </a:r>
            <a:r>
              <a:rPr lang="ja-JP" altLang="en-US" dirty="0" smtClean="0"/>
              <a:t>ハードウェア構成</a:t>
            </a:r>
            <a:endParaRPr lang="ja-JP" altLang="en-US" dirty="0"/>
          </a:p>
        </p:txBody>
      </p:sp>
      <p:sp>
        <p:nvSpPr>
          <p:cNvPr id="8" name="Rectangle 3"/>
          <p:cNvSpPr>
            <a:spLocks noGrp="1" noChangeArrowheads="1"/>
          </p:cNvSpPr>
          <p:nvPr>
            <p:ph idx="1"/>
          </p:nvPr>
        </p:nvSpPr>
        <p:spPr>
          <a:xfrm>
            <a:off x="347439" y="908720"/>
            <a:ext cx="5880745" cy="504056"/>
          </a:xfrm>
        </p:spPr>
        <p:txBody>
          <a:bodyPr>
            <a:normAutofit lnSpcReduction="10000"/>
          </a:bodyPr>
          <a:lstStyle/>
          <a:p>
            <a:pPr marL="0" indent="0">
              <a:buNone/>
            </a:pPr>
            <a:r>
              <a:rPr lang="ja-JP" altLang="en-US" sz="2800" dirty="0" smtClean="0">
                <a:solidFill>
                  <a:schemeClr val="bg1"/>
                </a:solidFill>
              </a:rPr>
              <a:t>人追尾カメラモジュールを使えば</a:t>
            </a:r>
            <a:endParaRPr lang="en-US" altLang="ja-JP" sz="2800" dirty="0" smtClean="0">
              <a:solidFill>
                <a:schemeClr val="bg1"/>
              </a:solidFill>
            </a:endParaRPr>
          </a:p>
        </p:txBody>
      </p:sp>
      <p:pic>
        <p:nvPicPr>
          <p:cNvPr id="19" name="図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796" y="1571399"/>
            <a:ext cx="3391374" cy="3886743"/>
          </a:xfrm>
          <a:prstGeom prst="rect">
            <a:avLst/>
          </a:prstGeom>
        </p:spPr>
      </p:pic>
      <p:sp>
        <p:nvSpPr>
          <p:cNvPr id="10" name="フローチャート : 代替処理 9"/>
          <p:cNvSpPr/>
          <p:nvPr/>
        </p:nvSpPr>
        <p:spPr>
          <a:xfrm>
            <a:off x="560033" y="2859835"/>
            <a:ext cx="3132624" cy="791805"/>
          </a:xfrm>
          <a:prstGeom prst="flowChartAlternateProcess">
            <a:avLst/>
          </a:prstGeom>
          <a:noFill/>
          <a:ln w="19050" cmpd="sng"/>
          <a:effectLst>
            <a:softEdge rad="63500"/>
          </a:effectLst>
        </p:spPr>
        <p:style>
          <a:lnRef idx="2">
            <a:schemeClr val="accent6"/>
          </a:lnRef>
          <a:fillRef idx="1">
            <a:schemeClr val="lt1"/>
          </a:fillRef>
          <a:effectRef idx="0">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ja-JP" sz="3600" dirty="0">
                <a:solidFill>
                  <a:schemeClr val="bg1"/>
                </a:solidFill>
                <a:latin typeface="HGP創英角ﾎﾟｯﾌﾟ体" pitchFamily="50" charset="-128"/>
                <a:ea typeface="HGP創英角ﾎﾟｯﾌﾟ体" pitchFamily="50" charset="-128"/>
              </a:rPr>
              <a:t>防犯カメラ</a:t>
            </a:r>
          </a:p>
        </p:txBody>
      </p:sp>
      <p:sp>
        <p:nvSpPr>
          <p:cNvPr id="11" name="フローチャート : 代替処理 10"/>
          <p:cNvSpPr/>
          <p:nvPr/>
        </p:nvSpPr>
        <p:spPr>
          <a:xfrm>
            <a:off x="251520" y="3953576"/>
            <a:ext cx="3809507" cy="809401"/>
          </a:xfrm>
          <a:prstGeom prst="flowChartAlternateProcess">
            <a:avLst/>
          </a:prstGeom>
          <a:noFill/>
          <a:ln w="19050">
            <a:solidFill>
              <a:schemeClr val="accent1">
                <a:lumMod val="75000"/>
              </a:schemeClr>
            </a:solidFill>
          </a:ln>
          <a:effectLst>
            <a:softEdge rad="63500"/>
          </a:effectLst>
        </p:spPr>
        <p:style>
          <a:lnRef idx="2">
            <a:schemeClr val="accent6"/>
          </a:lnRef>
          <a:fillRef idx="1">
            <a:schemeClr val="lt1"/>
          </a:fillRef>
          <a:effectRef idx="0">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ja-JP" altLang="en-US" sz="3600" dirty="0">
                <a:solidFill>
                  <a:schemeClr val="bg1"/>
                </a:solidFill>
                <a:latin typeface="HGP創英角ﾎﾟｯﾌﾟ体" pitchFamily="50" charset="-128"/>
                <a:ea typeface="HGP創英角ﾎﾟｯﾌﾟ体" pitchFamily="50" charset="-128"/>
              </a:rPr>
              <a:t>ロボット搭載</a:t>
            </a:r>
            <a:r>
              <a:rPr lang="ja-JP" sz="3600" dirty="0">
                <a:solidFill>
                  <a:schemeClr val="bg1"/>
                </a:solidFill>
                <a:latin typeface="HGP創英角ﾎﾟｯﾌﾟ体" pitchFamily="50" charset="-128"/>
                <a:ea typeface="HGP創英角ﾎﾟｯﾌﾟ体" pitchFamily="50" charset="-128"/>
              </a:rPr>
              <a:t>センサ</a:t>
            </a:r>
          </a:p>
        </p:txBody>
      </p:sp>
      <p:sp>
        <p:nvSpPr>
          <p:cNvPr id="12" name="フローチャート : 代替処理 11"/>
          <p:cNvSpPr/>
          <p:nvPr/>
        </p:nvSpPr>
        <p:spPr>
          <a:xfrm>
            <a:off x="316368" y="1645176"/>
            <a:ext cx="3773141" cy="884958"/>
          </a:xfrm>
          <a:prstGeom prst="flowChartAlternateProcess">
            <a:avLst/>
          </a:prstGeom>
          <a:noFill/>
          <a:ln w="19050">
            <a:solidFill>
              <a:schemeClr val="accent3">
                <a:lumMod val="50000"/>
              </a:schemeClr>
            </a:solidFill>
          </a:ln>
          <a:effectLst>
            <a:softEdge rad="63500"/>
          </a:effectLst>
        </p:spPr>
        <p:style>
          <a:lnRef idx="2">
            <a:schemeClr val="accent6"/>
          </a:lnRef>
          <a:fillRef idx="1">
            <a:schemeClr val="lt1"/>
          </a:fillRef>
          <a:effectRef idx="0">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ja-JP" sz="3600" dirty="0">
                <a:solidFill>
                  <a:schemeClr val="bg1"/>
                </a:solidFill>
                <a:latin typeface="HGP創英角ﾎﾟｯﾌﾟ体" pitchFamily="50" charset="-128"/>
                <a:ea typeface="HGP創英角ﾎﾟｯﾌﾟ体" pitchFamily="50" charset="-128"/>
              </a:rPr>
              <a:t>受付システム</a:t>
            </a:r>
          </a:p>
        </p:txBody>
      </p:sp>
      <p:sp>
        <p:nvSpPr>
          <p:cNvPr id="13" name="テキスト ボックス 54"/>
          <p:cNvSpPr txBox="1"/>
          <p:nvPr/>
        </p:nvSpPr>
        <p:spPr>
          <a:xfrm>
            <a:off x="3222454" y="4882078"/>
            <a:ext cx="1368152" cy="683126"/>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2800" kern="100" dirty="0">
                <a:effectLst/>
                <a:latin typeface="HGS創英角ﾎﾟｯﾌﾟ体"/>
                <a:ea typeface="ＭＳ 明朝"/>
                <a:cs typeface="Times New Roman"/>
              </a:rPr>
              <a:t>etc</a:t>
            </a:r>
            <a:r>
              <a:rPr lang="en-US" sz="2800" kern="100" dirty="0" smtClean="0">
                <a:effectLst/>
                <a:latin typeface="HGS創英角ﾎﾟｯﾌﾟ体"/>
                <a:ea typeface="ＭＳ 明朝"/>
                <a:cs typeface="Times New Roman"/>
              </a:rPr>
              <a:t>…</a:t>
            </a:r>
            <a:endParaRPr lang="ja-JP" sz="2800" kern="100" dirty="0">
              <a:effectLst/>
              <a:ea typeface="ＭＳ 明朝"/>
              <a:cs typeface="Times New Roman"/>
            </a:endParaRPr>
          </a:p>
        </p:txBody>
      </p:sp>
      <p:sp>
        <p:nvSpPr>
          <p:cNvPr id="20" name="Rectangle 3"/>
          <p:cNvSpPr txBox="1">
            <a:spLocks noChangeArrowheads="1"/>
          </p:cNvSpPr>
          <p:nvPr/>
        </p:nvSpPr>
        <p:spPr>
          <a:xfrm>
            <a:off x="560033" y="5573464"/>
            <a:ext cx="7946084" cy="648072"/>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p:spPr>
        <p:style>
          <a:lnRef idx="1">
            <a:schemeClr val="dk1"/>
          </a:lnRef>
          <a:fillRef idx="2">
            <a:schemeClr val="dk1"/>
          </a:fillRef>
          <a:effectRef idx="1">
            <a:schemeClr val="dk1"/>
          </a:effectRef>
          <a:fontRef idx="minor">
            <a:schemeClr val="dk1"/>
          </a:fontRef>
        </p:style>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pitchFamily="34" charset="0"/>
              <a:buNone/>
            </a:pPr>
            <a:r>
              <a:rPr lang="ja-JP" altLang="en-US" sz="2800" dirty="0" smtClean="0">
                <a:solidFill>
                  <a:schemeClr val="bg1"/>
                </a:solidFill>
              </a:rPr>
              <a:t>人を認識するカメラとして様々な用途が期待できる</a:t>
            </a:r>
            <a:endParaRPr lang="en-US" altLang="ja-JP" sz="2800" dirty="0" smtClean="0">
              <a:solidFill>
                <a:schemeClr val="bg1"/>
              </a:solidFill>
            </a:endParaRPr>
          </a:p>
        </p:txBody>
      </p:sp>
      <p:sp>
        <p:nvSpPr>
          <p:cNvPr id="21" name="角丸四角形吹き出し 20"/>
          <p:cNvSpPr/>
          <p:nvPr/>
        </p:nvSpPr>
        <p:spPr>
          <a:xfrm>
            <a:off x="5292080" y="4807470"/>
            <a:ext cx="2377987" cy="565746"/>
          </a:xfrm>
          <a:prstGeom prst="wedgeRoundRectCallout">
            <a:avLst>
              <a:gd name="adj1" fmla="val 34710"/>
              <a:gd name="adj2" fmla="val -10137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ロボットに搭載</a:t>
            </a:r>
            <a:endParaRPr kumimoji="1" lang="ja-JP" altLang="en-US" dirty="0"/>
          </a:p>
        </p:txBody>
      </p:sp>
      <p:sp>
        <p:nvSpPr>
          <p:cNvPr id="22" name="角丸四角形吹き出し 21"/>
          <p:cNvSpPr/>
          <p:nvPr/>
        </p:nvSpPr>
        <p:spPr>
          <a:xfrm>
            <a:off x="6481073" y="1420324"/>
            <a:ext cx="2377987" cy="565746"/>
          </a:xfrm>
          <a:prstGeom prst="wedgeRoundRectCallout">
            <a:avLst>
              <a:gd name="adj1" fmla="val -33651"/>
              <a:gd name="adj2" fmla="val 9841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環境に設置</a:t>
            </a:r>
            <a:endParaRPr kumimoji="1" lang="ja-JP" altLang="en-US" dirty="0"/>
          </a:p>
        </p:txBody>
      </p:sp>
      <p:grpSp>
        <p:nvGrpSpPr>
          <p:cNvPr id="3" name="グループ化 2"/>
          <p:cNvGrpSpPr/>
          <p:nvPr/>
        </p:nvGrpSpPr>
        <p:grpSpPr>
          <a:xfrm>
            <a:off x="4171386" y="2191410"/>
            <a:ext cx="4649086" cy="2616060"/>
            <a:chOff x="4171386" y="2191410"/>
            <a:chExt cx="4649086" cy="2616060"/>
          </a:xfrm>
        </p:grpSpPr>
        <p:grpSp>
          <p:nvGrpSpPr>
            <p:cNvPr id="9" name="グループ化 8"/>
            <p:cNvGrpSpPr/>
            <p:nvPr/>
          </p:nvGrpSpPr>
          <p:grpSpPr>
            <a:xfrm>
              <a:off x="4171386" y="2191410"/>
              <a:ext cx="4649086" cy="2616060"/>
              <a:chOff x="0" y="0"/>
              <a:chExt cx="2771775" cy="1409700"/>
            </a:xfrm>
          </p:grpSpPr>
          <p:sp>
            <p:nvSpPr>
              <p:cNvPr id="14" name="正方形/長方形 13"/>
              <p:cNvSpPr/>
              <p:nvPr/>
            </p:nvSpPr>
            <p:spPr>
              <a:xfrm>
                <a:off x="1457325" y="600075"/>
                <a:ext cx="457200" cy="390525"/>
              </a:xfrm>
              <a:prstGeom prst="rect">
                <a:avLst/>
              </a:prstGeom>
              <a:scene3d>
                <a:camera prst="isometricOffAxis1Right"/>
                <a:lightRig rig="threePt" dir="t"/>
              </a:scene3d>
              <a:sp3d extrusionH="41275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pic>
            <p:nvPicPr>
              <p:cNvPr id="15" name="図 14" descr="C:\Users\ROBO_CTRL09\AppData\Local\Microsoft\Windows\Temporary Internet Files\Content.IE5\BHWIJGER\MC900359277[1].wm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14525" y="438150"/>
                <a:ext cx="428625" cy="971550"/>
              </a:xfrm>
              <a:prstGeom prst="rect">
                <a:avLst/>
              </a:prstGeom>
              <a:noFill/>
              <a:ln>
                <a:noFill/>
              </a:ln>
            </p:spPr>
          </p:pic>
          <p:sp>
            <p:nvSpPr>
              <p:cNvPr id="16" name="フリーフォーム 15"/>
              <p:cNvSpPr/>
              <p:nvPr/>
            </p:nvSpPr>
            <p:spPr>
              <a:xfrm>
                <a:off x="2438400" y="342900"/>
                <a:ext cx="333375" cy="676275"/>
              </a:xfrm>
              <a:custGeom>
                <a:avLst/>
                <a:gdLst>
                  <a:gd name="connsiteX0" fmla="*/ 0 w 333375"/>
                  <a:gd name="connsiteY0" fmla="*/ 676275 h 676275"/>
                  <a:gd name="connsiteX1" fmla="*/ 161925 w 333375"/>
                  <a:gd name="connsiteY1" fmla="*/ 533400 h 676275"/>
                  <a:gd name="connsiteX2" fmla="*/ 133350 w 333375"/>
                  <a:gd name="connsiteY2" fmla="*/ 285750 h 676275"/>
                  <a:gd name="connsiteX3" fmla="*/ 133350 w 333375"/>
                  <a:gd name="connsiteY3" fmla="*/ 161925 h 676275"/>
                  <a:gd name="connsiteX4" fmla="*/ 333375 w 333375"/>
                  <a:gd name="connsiteY4" fmla="*/ 0 h 676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375" h="676275">
                    <a:moveTo>
                      <a:pt x="0" y="676275"/>
                    </a:moveTo>
                    <a:cubicBezTo>
                      <a:pt x="69850" y="637381"/>
                      <a:pt x="139700" y="598487"/>
                      <a:pt x="161925" y="533400"/>
                    </a:cubicBezTo>
                    <a:cubicBezTo>
                      <a:pt x="184150" y="468313"/>
                      <a:pt x="138113" y="347662"/>
                      <a:pt x="133350" y="285750"/>
                    </a:cubicBezTo>
                    <a:cubicBezTo>
                      <a:pt x="128588" y="223837"/>
                      <a:pt x="100013" y="209550"/>
                      <a:pt x="133350" y="161925"/>
                    </a:cubicBezTo>
                    <a:cubicBezTo>
                      <a:pt x="166688" y="114300"/>
                      <a:pt x="290513" y="0"/>
                      <a:pt x="33337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pic>
            <p:nvPicPr>
              <p:cNvPr id="17" name="図 16" descr="C:\Users\ROBO_CTRL09\AppData\Local\Microsoft\Windows\Temporary Internet Files\Content.IE5\J80ZRGFP\MC900307879[1].wmf"/>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8445028">
                <a:off x="1152525" y="0"/>
                <a:ext cx="581025" cy="600075"/>
              </a:xfrm>
              <a:prstGeom prst="rect">
                <a:avLst/>
              </a:prstGeom>
              <a:noFill/>
              <a:ln>
                <a:noFill/>
              </a:ln>
            </p:spPr>
          </p:pic>
          <p:pic>
            <p:nvPicPr>
              <p:cNvPr id="18" name="図 17" descr="C:\Users\ROBO_CTRL09\AppData\Local\Microsoft\Windows\Temporary Internet Files\Content.IE5\BHWIJGER\MC900391038[1].wm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342900"/>
                <a:ext cx="914400" cy="952500"/>
              </a:xfrm>
              <a:prstGeom prst="rect">
                <a:avLst/>
              </a:prstGeom>
              <a:noFill/>
              <a:ln>
                <a:noFill/>
              </a:ln>
            </p:spPr>
          </p:pic>
        </p:grpSp>
        <p:sp>
          <p:nvSpPr>
            <p:cNvPr id="2" name="正方形/長方形 1"/>
            <p:cNvSpPr/>
            <p:nvPr/>
          </p:nvSpPr>
          <p:spPr>
            <a:xfrm>
              <a:off x="5443600" y="2951280"/>
              <a:ext cx="269009" cy="218072"/>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フッター プレースホルダー 4"/>
          <p:cNvSpPr>
            <a:spLocks noGrp="1"/>
          </p:cNvSpPr>
          <p:nvPr>
            <p:ph type="ftr" sz="quarter" idx="11"/>
          </p:nvPr>
        </p:nvSpPr>
        <p:spPr>
          <a:xfrm>
            <a:off x="2731976" y="6525344"/>
            <a:ext cx="3680048" cy="288032"/>
          </a:xfrm>
        </p:spPr>
        <p:txBody>
          <a:bodyPr anchor="ctr"/>
          <a:lstStyle/>
          <a:p>
            <a:pPr algn="ctr"/>
            <a:r>
              <a:rPr lang="ja-JP" altLang="en-US" dirty="0" smtClean="0"/>
              <a:t>芝浦工業大学　知能機械システム研究室</a:t>
            </a:r>
            <a:endParaRPr lang="ja-JP" altLang="en-US" dirty="0"/>
          </a:p>
        </p:txBody>
      </p:sp>
    </p:spTree>
    <p:extLst>
      <p:ext uri="{BB962C8B-B14F-4D97-AF65-F5344CB8AC3E}">
        <p14:creationId xmlns:p14="http://schemas.microsoft.com/office/powerpoint/2010/main" val="1893253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p:cTn id="11" dur="500" fill="hold"/>
                                        <p:tgtEl>
                                          <p:spTgt spid="19"/>
                                        </p:tgtEl>
                                        <p:attrNameLst>
                                          <p:attrName>ppt_w</p:attrName>
                                        </p:attrNameLst>
                                      </p:cBhvr>
                                      <p:tavLst>
                                        <p:tav tm="0">
                                          <p:val>
                                            <p:fltVal val="0"/>
                                          </p:val>
                                        </p:tav>
                                        <p:tav tm="100000">
                                          <p:val>
                                            <p:strVal val="#ppt_w"/>
                                          </p:val>
                                        </p:tav>
                                      </p:tavLst>
                                    </p:anim>
                                    <p:anim calcmode="lin" valueType="num">
                                      <p:cBhvr>
                                        <p:cTn id="12" dur="500" fill="hold"/>
                                        <p:tgtEl>
                                          <p:spTgt spid="19"/>
                                        </p:tgtEl>
                                        <p:attrNameLst>
                                          <p:attrName>ppt_h</p:attrName>
                                        </p:attrNameLst>
                                      </p:cBhvr>
                                      <p:tavLst>
                                        <p:tav tm="0">
                                          <p:val>
                                            <p:fltVal val="0"/>
                                          </p:val>
                                        </p:tav>
                                        <p:tav tm="100000">
                                          <p:val>
                                            <p:strVal val="#ppt_h"/>
                                          </p:val>
                                        </p:tav>
                                      </p:tavLst>
                                    </p:anim>
                                    <p:animEffect transition="in" filter="fade">
                                      <p:cBhvr>
                                        <p:cTn id="13" dur="500"/>
                                        <p:tgtEl>
                                          <p:spTgt spid="19"/>
                                        </p:tgtEl>
                                      </p:cBhvr>
                                    </p:animEffect>
                                  </p:childTnLst>
                                </p:cTn>
                              </p:par>
                            </p:childTnLst>
                          </p:cTn>
                        </p:par>
                        <p:par>
                          <p:cTn id="14" fill="hold">
                            <p:stCondLst>
                              <p:cond delay="1000"/>
                            </p:stCondLst>
                            <p:childTnLst>
                              <p:par>
                                <p:cTn id="15" presetID="47" presetClass="entr" presetSubtype="0"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anim calcmode="lin" valueType="num">
                                      <p:cBhvr>
                                        <p:cTn id="18" dur="500" fill="hold"/>
                                        <p:tgtEl>
                                          <p:spTgt spid="12"/>
                                        </p:tgtEl>
                                        <p:attrNameLst>
                                          <p:attrName>ppt_x</p:attrName>
                                        </p:attrNameLst>
                                      </p:cBhvr>
                                      <p:tavLst>
                                        <p:tav tm="0">
                                          <p:val>
                                            <p:strVal val="#ppt_x"/>
                                          </p:val>
                                        </p:tav>
                                        <p:tav tm="100000">
                                          <p:val>
                                            <p:strVal val="#ppt_x"/>
                                          </p:val>
                                        </p:tav>
                                      </p:tavLst>
                                    </p:anim>
                                    <p:anim calcmode="lin" valueType="num">
                                      <p:cBhvr>
                                        <p:cTn id="19" dur="500" fill="hold"/>
                                        <p:tgtEl>
                                          <p:spTgt spid="12"/>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7"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anim calcmode="lin" valueType="num">
                                      <p:cBhvr>
                                        <p:cTn id="24" dur="500" fill="hold"/>
                                        <p:tgtEl>
                                          <p:spTgt spid="10"/>
                                        </p:tgtEl>
                                        <p:attrNameLst>
                                          <p:attrName>ppt_x</p:attrName>
                                        </p:attrNameLst>
                                      </p:cBhvr>
                                      <p:tavLst>
                                        <p:tav tm="0">
                                          <p:val>
                                            <p:strVal val="#ppt_x"/>
                                          </p:val>
                                        </p:tav>
                                        <p:tav tm="100000">
                                          <p:val>
                                            <p:strVal val="#ppt_x"/>
                                          </p:val>
                                        </p:tav>
                                      </p:tavLst>
                                    </p:anim>
                                    <p:anim calcmode="lin" valueType="num">
                                      <p:cBhvr>
                                        <p:cTn id="25" dur="500" fill="hold"/>
                                        <p:tgtEl>
                                          <p:spTgt spid="10"/>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7"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anim calcmode="lin" valueType="num">
                                      <p:cBhvr>
                                        <p:cTn id="30" dur="500" fill="hold"/>
                                        <p:tgtEl>
                                          <p:spTgt spid="11"/>
                                        </p:tgtEl>
                                        <p:attrNameLst>
                                          <p:attrName>ppt_x</p:attrName>
                                        </p:attrNameLst>
                                      </p:cBhvr>
                                      <p:tavLst>
                                        <p:tav tm="0">
                                          <p:val>
                                            <p:strVal val="#ppt_x"/>
                                          </p:val>
                                        </p:tav>
                                        <p:tav tm="100000">
                                          <p:val>
                                            <p:strVal val="#ppt_x"/>
                                          </p:val>
                                        </p:tav>
                                      </p:tavLst>
                                    </p:anim>
                                    <p:anim calcmode="lin" valueType="num">
                                      <p:cBhvr>
                                        <p:cTn id="31" dur="500" fill="hold"/>
                                        <p:tgtEl>
                                          <p:spTgt spid="11"/>
                                        </p:tgtEl>
                                        <p:attrNameLst>
                                          <p:attrName>ppt_y</p:attrName>
                                        </p:attrNameLst>
                                      </p:cBhvr>
                                      <p:tavLst>
                                        <p:tav tm="0">
                                          <p:val>
                                            <p:strVal val="#ppt_y-.1"/>
                                          </p:val>
                                        </p:tav>
                                        <p:tav tm="100000">
                                          <p:val>
                                            <p:strVal val="#ppt_y"/>
                                          </p:val>
                                        </p:tav>
                                      </p:tavLst>
                                    </p:anim>
                                  </p:childTnLst>
                                </p:cTn>
                              </p:par>
                            </p:childTnLst>
                          </p:cTn>
                        </p:par>
                        <p:par>
                          <p:cTn id="32" fill="hold">
                            <p:stCondLst>
                              <p:cond delay="2500"/>
                            </p:stCondLst>
                            <p:childTnLst>
                              <p:par>
                                <p:cTn id="33" presetID="47" presetClass="entr" presetSubtype="0"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anim calcmode="lin" valueType="num">
                                      <p:cBhvr>
                                        <p:cTn id="36" dur="500" fill="hold"/>
                                        <p:tgtEl>
                                          <p:spTgt spid="13"/>
                                        </p:tgtEl>
                                        <p:attrNameLst>
                                          <p:attrName>ppt_x</p:attrName>
                                        </p:attrNameLst>
                                      </p:cBhvr>
                                      <p:tavLst>
                                        <p:tav tm="0">
                                          <p:val>
                                            <p:strVal val="#ppt_x"/>
                                          </p:val>
                                        </p:tav>
                                        <p:tav tm="100000">
                                          <p:val>
                                            <p:strVal val="#ppt_x"/>
                                          </p:val>
                                        </p:tav>
                                      </p:tavLst>
                                    </p:anim>
                                    <p:anim calcmode="lin" valueType="num">
                                      <p:cBhvr>
                                        <p:cTn id="37"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p:cTn id="42" dur="500" fill="hold"/>
                                        <p:tgtEl>
                                          <p:spTgt spid="22"/>
                                        </p:tgtEl>
                                        <p:attrNameLst>
                                          <p:attrName>ppt_w</p:attrName>
                                        </p:attrNameLst>
                                      </p:cBhvr>
                                      <p:tavLst>
                                        <p:tav tm="0">
                                          <p:val>
                                            <p:fltVal val="0"/>
                                          </p:val>
                                        </p:tav>
                                        <p:tav tm="100000">
                                          <p:val>
                                            <p:strVal val="#ppt_w"/>
                                          </p:val>
                                        </p:tav>
                                      </p:tavLst>
                                    </p:anim>
                                    <p:anim calcmode="lin" valueType="num">
                                      <p:cBhvr>
                                        <p:cTn id="43" dur="500" fill="hold"/>
                                        <p:tgtEl>
                                          <p:spTgt spid="22"/>
                                        </p:tgtEl>
                                        <p:attrNameLst>
                                          <p:attrName>ppt_h</p:attrName>
                                        </p:attrNameLst>
                                      </p:cBhvr>
                                      <p:tavLst>
                                        <p:tav tm="0">
                                          <p:val>
                                            <p:fltVal val="0"/>
                                          </p:val>
                                        </p:tav>
                                        <p:tav tm="100000">
                                          <p:val>
                                            <p:strVal val="#ppt_h"/>
                                          </p:val>
                                        </p:tav>
                                      </p:tavLst>
                                    </p:anim>
                                    <p:animEffect transition="in" filter="fade">
                                      <p:cBhvr>
                                        <p:cTn id="44" dur="500"/>
                                        <p:tgtEl>
                                          <p:spTgt spid="22"/>
                                        </p:tgtEl>
                                      </p:cBhvr>
                                    </p:animEffect>
                                  </p:childTnLst>
                                </p:cTn>
                              </p:par>
                            </p:childTnLst>
                          </p:cTn>
                        </p:par>
                        <p:par>
                          <p:cTn id="45" fill="hold">
                            <p:stCondLst>
                              <p:cond delay="500"/>
                            </p:stCondLst>
                            <p:childTnLst>
                              <p:par>
                                <p:cTn id="46" presetID="53" presetClass="entr" presetSubtype="16" fill="hold" grpId="0" nodeType="afterEffect">
                                  <p:stCondLst>
                                    <p:cond delay="0"/>
                                  </p:stCondLst>
                                  <p:childTnLst>
                                    <p:set>
                                      <p:cBhvr>
                                        <p:cTn id="47" dur="1" fill="hold">
                                          <p:stCondLst>
                                            <p:cond delay="0"/>
                                          </p:stCondLst>
                                        </p:cTn>
                                        <p:tgtEl>
                                          <p:spTgt spid="21"/>
                                        </p:tgtEl>
                                        <p:attrNameLst>
                                          <p:attrName>style.visibility</p:attrName>
                                        </p:attrNameLst>
                                      </p:cBhvr>
                                      <p:to>
                                        <p:strVal val="visible"/>
                                      </p:to>
                                    </p:set>
                                    <p:anim calcmode="lin" valueType="num">
                                      <p:cBhvr>
                                        <p:cTn id="48" dur="500" fill="hold"/>
                                        <p:tgtEl>
                                          <p:spTgt spid="21"/>
                                        </p:tgtEl>
                                        <p:attrNameLst>
                                          <p:attrName>ppt_w</p:attrName>
                                        </p:attrNameLst>
                                      </p:cBhvr>
                                      <p:tavLst>
                                        <p:tav tm="0">
                                          <p:val>
                                            <p:fltVal val="0"/>
                                          </p:val>
                                        </p:tav>
                                        <p:tav tm="100000">
                                          <p:val>
                                            <p:strVal val="#ppt_w"/>
                                          </p:val>
                                        </p:tav>
                                      </p:tavLst>
                                    </p:anim>
                                    <p:anim calcmode="lin" valueType="num">
                                      <p:cBhvr>
                                        <p:cTn id="49" dur="500" fill="hold"/>
                                        <p:tgtEl>
                                          <p:spTgt spid="21"/>
                                        </p:tgtEl>
                                        <p:attrNameLst>
                                          <p:attrName>ppt_h</p:attrName>
                                        </p:attrNameLst>
                                      </p:cBhvr>
                                      <p:tavLst>
                                        <p:tav tm="0">
                                          <p:val>
                                            <p:fltVal val="0"/>
                                          </p:val>
                                        </p:tav>
                                        <p:tav tm="100000">
                                          <p:val>
                                            <p:strVal val="#ppt_h"/>
                                          </p:val>
                                        </p:tav>
                                      </p:tavLst>
                                    </p:anim>
                                    <p:animEffect transition="in" filter="fade">
                                      <p:cBhvr>
                                        <p:cTn id="50" dur="5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p:cTn id="55" dur="500" fill="hold"/>
                                        <p:tgtEl>
                                          <p:spTgt spid="20"/>
                                        </p:tgtEl>
                                        <p:attrNameLst>
                                          <p:attrName>ppt_w</p:attrName>
                                        </p:attrNameLst>
                                      </p:cBhvr>
                                      <p:tavLst>
                                        <p:tav tm="0">
                                          <p:val>
                                            <p:fltVal val="0"/>
                                          </p:val>
                                        </p:tav>
                                        <p:tav tm="100000">
                                          <p:val>
                                            <p:strVal val="#ppt_w"/>
                                          </p:val>
                                        </p:tav>
                                      </p:tavLst>
                                    </p:anim>
                                    <p:anim calcmode="lin" valueType="num">
                                      <p:cBhvr>
                                        <p:cTn id="56" dur="500" fill="hold"/>
                                        <p:tgtEl>
                                          <p:spTgt spid="20"/>
                                        </p:tgtEl>
                                        <p:attrNameLst>
                                          <p:attrName>ppt_h</p:attrName>
                                        </p:attrNameLst>
                                      </p:cBhvr>
                                      <p:tavLst>
                                        <p:tav tm="0">
                                          <p:val>
                                            <p:fltVal val="0"/>
                                          </p:val>
                                        </p:tav>
                                        <p:tav tm="100000">
                                          <p:val>
                                            <p:strVal val="#ppt_h"/>
                                          </p:val>
                                        </p:tav>
                                      </p:tavLst>
                                    </p:anim>
                                    <p:animEffect transition="in" filter="fade">
                                      <p:cBhvr>
                                        <p:cTn id="5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0" grpId="0" animBg="1"/>
      <p:bldP spid="11" grpId="0" animBg="1"/>
      <p:bldP spid="12" grpId="0" animBg="1"/>
      <p:bldP spid="13" grpId="0"/>
      <p:bldP spid="20" grpId="0" animBg="1"/>
      <p:bldP spid="21" grpId="0" animBg="1"/>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5"/>
          <p:cNvSpPr>
            <a:spLocks noGrp="1"/>
          </p:cNvSpPr>
          <p:nvPr>
            <p:ph type="sldNum" sz="quarter" idx="12"/>
          </p:nvPr>
        </p:nvSpPr>
        <p:spPr>
          <a:xfrm>
            <a:off x="6553200" y="6525344"/>
            <a:ext cx="2133600" cy="288032"/>
          </a:xfrm>
        </p:spPr>
        <p:txBody>
          <a:bodyPr/>
          <a:lstStyle/>
          <a:p>
            <a:fld id="{DEC23A9A-6B10-4F7A-B6B5-CE8E06B370B4}" type="slidenum">
              <a:rPr lang="en-US" altLang="ja-JP"/>
              <a:pPr/>
              <a:t>6</a:t>
            </a:fld>
            <a:endParaRPr lang="en-US" altLang="ja-JP"/>
          </a:p>
        </p:txBody>
      </p:sp>
      <p:sp>
        <p:nvSpPr>
          <p:cNvPr id="2" name="日付プレースホルダー 1"/>
          <p:cNvSpPr>
            <a:spLocks noGrp="1"/>
          </p:cNvSpPr>
          <p:nvPr>
            <p:ph type="dt" sz="half" idx="10"/>
          </p:nvPr>
        </p:nvSpPr>
        <p:spPr>
          <a:xfrm>
            <a:off x="323528" y="6525344"/>
            <a:ext cx="2133600" cy="303912"/>
          </a:xfrm>
        </p:spPr>
        <p:txBody>
          <a:bodyPr/>
          <a:lstStyle/>
          <a:p>
            <a:fld id="{5E4614A1-7110-4944-91EF-8B26BC20224D}" type="datetime1">
              <a:rPr lang="ja-JP" altLang="en-US" smtClean="0"/>
              <a:t>2012/12/20</a:t>
            </a:fld>
            <a:endParaRPr lang="en-US" altLang="ja-JP"/>
          </a:p>
        </p:txBody>
      </p:sp>
      <p:sp>
        <p:nvSpPr>
          <p:cNvPr id="40" name="Rectangle 2"/>
          <p:cNvSpPr txBox="1">
            <a:spLocks noChangeArrowheads="1"/>
          </p:cNvSpPr>
          <p:nvPr/>
        </p:nvSpPr>
        <p:spPr>
          <a:xfrm>
            <a:off x="323527" y="0"/>
            <a:ext cx="7839735"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600" kern="1200">
                <a:solidFill>
                  <a:schemeClr val="tx1"/>
                </a:solidFill>
                <a:latin typeface="+mj-lt"/>
                <a:ea typeface="+mj-ea"/>
                <a:cs typeface="+mj-cs"/>
              </a:defRPr>
            </a:lvl1pPr>
          </a:lstStyle>
          <a:p>
            <a:pPr algn="l"/>
            <a:r>
              <a:rPr lang="en-US" altLang="ja-JP" dirty="0" smtClean="0"/>
              <a:t>3.</a:t>
            </a:r>
            <a:r>
              <a:rPr lang="ja-JP" altLang="en-US" dirty="0"/>
              <a:t>　開発したＲＴＣ</a:t>
            </a:r>
          </a:p>
        </p:txBody>
      </p:sp>
      <p:sp>
        <p:nvSpPr>
          <p:cNvPr id="42" name="Rectangle 3"/>
          <p:cNvSpPr>
            <a:spLocks noGrp="1" noChangeArrowheads="1"/>
          </p:cNvSpPr>
          <p:nvPr>
            <p:ph idx="1"/>
          </p:nvPr>
        </p:nvSpPr>
        <p:spPr>
          <a:xfrm>
            <a:off x="347439" y="908720"/>
            <a:ext cx="7248897" cy="504056"/>
          </a:xfrm>
        </p:spPr>
        <p:txBody>
          <a:bodyPr>
            <a:normAutofit lnSpcReduction="10000"/>
          </a:bodyPr>
          <a:lstStyle/>
          <a:p>
            <a:pPr marL="0" indent="0">
              <a:buNone/>
            </a:pPr>
            <a:r>
              <a:rPr lang="ja-JP" altLang="en-US" sz="2800" dirty="0">
                <a:solidFill>
                  <a:schemeClr val="bg1"/>
                </a:solidFill>
              </a:rPr>
              <a:t>この</a:t>
            </a:r>
            <a:r>
              <a:rPr lang="ja-JP" altLang="en-US" sz="2800" dirty="0" smtClean="0">
                <a:solidFill>
                  <a:schemeClr val="bg1"/>
                </a:solidFill>
              </a:rPr>
              <a:t>モジュールで人追尾を実現するソフトウェア</a:t>
            </a:r>
            <a:endParaRPr lang="en-US" altLang="ja-JP" sz="2800" dirty="0" smtClean="0">
              <a:solidFill>
                <a:schemeClr val="bg1"/>
              </a:solidFill>
            </a:endParaRPr>
          </a:p>
        </p:txBody>
      </p:sp>
      <p:sp>
        <p:nvSpPr>
          <p:cNvPr id="43" name="Rectangle 3"/>
          <p:cNvSpPr txBox="1">
            <a:spLocks noChangeArrowheads="1"/>
          </p:cNvSpPr>
          <p:nvPr/>
        </p:nvSpPr>
        <p:spPr>
          <a:xfrm>
            <a:off x="334252" y="1484784"/>
            <a:ext cx="8055758" cy="648072"/>
          </a:xfrm>
          <a:prstGeom prst="rect">
            <a:avLst/>
          </a:prstGeom>
          <a:scene3d>
            <a:camera prst="orthographicFront"/>
            <a:lightRig rig="threePt" dir="t"/>
          </a:scene3d>
          <a:sp3d>
            <a:bevelT w="139700" prst="cross"/>
          </a:sp3d>
        </p:spPr>
        <p:style>
          <a:lnRef idx="1">
            <a:schemeClr val="dk1"/>
          </a:lnRef>
          <a:fillRef idx="2">
            <a:schemeClr val="dk1"/>
          </a:fillRef>
          <a:effectRef idx="1">
            <a:schemeClr val="dk1"/>
          </a:effectRef>
          <a:fontRef idx="minor">
            <a:schemeClr val="dk1"/>
          </a:fontRef>
        </p:style>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buFont typeface="Arial" pitchFamily="34" charset="0"/>
              <a:buNone/>
            </a:pPr>
            <a:r>
              <a:rPr lang="ja-JP" altLang="en-US" sz="2800" dirty="0" smtClean="0">
                <a:solidFill>
                  <a:schemeClr val="bg1"/>
                </a:solidFill>
              </a:rPr>
              <a:t>追尾カメラモジュール制御ＲＴＣ群を開発</a:t>
            </a:r>
            <a:endParaRPr lang="en-US" altLang="ja-JP" sz="2800" dirty="0" smtClean="0">
              <a:solidFill>
                <a:schemeClr val="bg1"/>
              </a:solidFill>
            </a:endParaRPr>
          </a:p>
        </p:txBody>
      </p:sp>
      <p:pic>
        <p:nvPicPr>
          <p:cNvPr id="4105"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081" y="3429000"/>
            <a:ext cx="6255629" cy="2952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角丸四角形吹き出し 3"/>
          <p:cNvSpPr/>
          <p:nvPr/>
        </p:nvSpPr>
        <p:spPr>
          <a:xfrm>
            <a:off x="251520" y="2314876"/>
            <a:ext cx="2088232" cy="864096"/>
          </a:xfrm>
          <a:prstGeom prst="wedgeRoundRectCallout">
            <a:avLst>
              <a:gd name="adj1" fmla="val 41061"/>
              <a:gd name="adj2" fmla="val 147909"/>
              <a:gd name="adj3" fmla="val 16667"/>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8100000" scaled="1"/>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URG</a:t>
            </a:r>
            <a:r>
              <a:rPr kumimoji="1" lang="ja-JP" altLang="en-US" dirty="0" smtClean="0"/>
              <a:t>計測ＲＴＣ</a:t>
            </a:r>
            <a:endParaRPr kumimoji="1" lang="ja-JP" altLang="en-US" dirty="0"/>
          </a:p>
        </p:txBody>
      </p:sp>
      <p:sp>
        <p:nvSpPr>
          <p:cNvPr id="31" name="角丸四角形吹き出し 30"/>
          <p:cNvSpPr/>
          <p:nvPr/>
        </p:nvSpPr>
        <p:spPr>
          <a:xfrm>
            <a:off x="2483768" y="2293172"/>
            <a:ext cx="2448272" cy="864096"/>
          </a:xfrm>
          <a:prstGeom prst="wedgeRoundRectCallout">
            <a:avLst>
              <a:gd name="adj1" fmla="val 5190"/>
              <a:gd name="adj2" fmla="val 148236"/>
              <a:gd name="adj3" fmla="val 16667"/>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8100000" scaled="1"/>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人追尾</a:t>
            </a:r>
            <a:endParaRPr kumimoji="1" lang="en-US" altLang="ja-JP" dirty="0" smtClean="0"/>
          </a:p>
          <a:p>
            <a:pPr algn="ctr"/>
            <a:r>
              <a:rPr kumimoji="1" lang="ja-JP" altLang="en-US" dirty="0" smtClean="0"/>
              <a:t>コントローラＲＴＣ</a:t>
            </a:r>
            <a:endParaRPr kumimoji="1" lang="ja-JP" altLang="en-US" dirty="0"/>
          </a:p>
        </p:txBody>
      </p:sp>
      <p:sp>
        <p:nvSpPr>
          <p:cNvPr id="32" name="角丸四角形吹き出し 31"/>
          <p:cNvSpPr/>
          <p:nvPr/>
        </p:nvSpPr>
        <p:spPr>
          <a:xfrm>
            <a:off x="5080590" y="2314876"/>
            <a:ext cx="2011690" cy="864096"/>
          </a:xfrm>
          <a:prstGeom prst="wedgeRoundRectCallout">
            <a:avLst>
              <a:gd name="adj1" fmla="val -24054"/>
              <a:gd name="adj2" fmla="val 76871"/>
              <a:gd name="adj3" fmla="val 16667"/>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8100000" scaled="1"/>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dirty="0" smtClean="0"/>
              <a:t>モータドライバ</a:t>
            </a:r>
            <a:endParaRPr kumimoji="1" lang="en-US" altLang="ja-JP" dirty="0" smtClean="0"/>
          </a:p>
          <a:p>
            <a:pPr algn="ctr"/>
            <a:r>
              <a:rPr kumimoji="1" lang="ja-JP" altLang="en-US" dirty="0" smtClean="0"/>
              <a:t>制御ＲＴＣ</a:t>
            </a:r>
            <a:endParaRPr kumimoji="1" lang="ja-JP" altLang="en-US" dirty="0"/>
          </a:p>
        </p:txBody>
      </p:sp>
      <p:pic>
        <p:nvPicPr>
          <p:cNvPr id="4107" name="Picture 11" descr="C:\Users\b09074\AppData\Local\Microsoft\Windows\Temporary Internet Files\Content.IE5\H8MNM5OX\MC900434865[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9349" y="2602115"/>
            <a:ext cx="1153714" cy="1153714"/>
          </a:xfrm>
          <a:prstGeom prst="rect">
            <a:avLst/>
          </a:prstGeom>
          <a:noFill/>
          <a:extLst>
            <a:ext uri="{909E8E84-426E-40DD-AFC4-6F175D3DCCD1}">
              <a14:hiddenFill xmlns:a14="http://schemas.microsoft.com/office/drawing/2010/main">
                <a:solidFill>
                  <a:srgbClr val="FFFFFF"/>
                </a:solidFill>
              </a14:hiddenFill>
            </a:ext>
          </a:extLst>
        </p:spPr>
      </p:pic>
      <p:sp>
        <p:nvSpPr>
          <p:cNvPr id="9" name="角丸四角形 8"/>
          <p:cNvSpPr/>
          <p:nvPr/>
        </p:nvSpPr>
        <p:spPr>
          <a:xfrm>
            <a:off x="7020272" y="3861048"/>
            <a:ext cx="1944216" cy="2448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動作環境</a:t>
            </a:r>
            <a:endParaRPr kumimoji="1" lang="en-US" altLang="ja-JP" dirty="0" smtClean="0"/>
          </a:p>
          <a:p>
            <a:r>
              <a:rPr kumimoji="1" lang="en-US" altLang="ja-JP" dirty="0" smtClean="0"/>
              <a:t>Windows7</a:t>
            </a:r>
          </a:p>
          <a:p>
            <a:r>
              <a:rPr kumimoji="1" lang="en-US" altLang="ja-JP" dirty="0" smtClean="0"/>
              <a:t>(64bit)</a:t>
            </a:r>
          </a:p>
          <a:p>
            <a:r>
              <a:rPr lang="en-US" altLang="ja-JP" dirty="0" smtClean="0"/>
              <a:t>OpenrRTM-aist-1.1.0</a:t>
            </a:r>
          </a:p>
          <a:p>
            <a:r>
              <a:rPr kumimoji="1" lang="en-US" altLang="ja-JP" dirty="0" smtClean="0"/>
              <a:t>C++</a:t>
            </a:r>
            <a:r>
              <a:rPr kumimoji="1" lang="ja-JP" altLang="en-US" dirty="0" smtClean="0"/>
              <a:t>版</a:t>
            </a:r>
            <a:endParaRPr kumimoji="1" lang="ja-JP" altLang="en-US" dirty="0"/>
          </a:p>
        </p:txBody>
      </p:sp>
      <p:sp>
        <p:nvSpPr>
          <p:cNvPr id="14" name="フッター プレースホルダー 4"/>
          <p:cNvSpPr>
            <a:spLocks noGrp="1"/>
          </p:cNvSpPr>
          <p:nvPr>
            <p:ph type="ftr" sz="quarter" idx="11"/>
          </p:nvPr>
        </p:nvSpPr>
        <p:spPr>
          <a:xfrm>
            <a:off x="2731976" y="6525344"/>
            <a:ext cx="3680048" cy="288032"/>
          </a:xfrm>
        </p:spPr>
        <p:txBody>
          <a:bodyPr anchor="ctr"/>
          <a:lstStyle/>
          <a:p>
            <a:pPr algn="ctr"/>
            <a:r>
              <a:rPr lang="ja-JP" altLang="en-US" dirty="0" smtClean="0"/>
              <a:t>芝浦工業大学　知能機械システム研究室</a:t>
            </a:r>
            <a:endParaRPr lang="ja-JP" altLang="en-US" dirty="0"/>
          </a:p>
        </p:txBody>
      </p:sp>
    </p:spTree>
    <p:custDataLst>
      <p:tags r:id="rId1"/>
    </p:custDataLst>
    <p:extLst>
      <p:ext uri="{BB962C8B-B14F-4D97-AF65-F5344CB8AC3E}">
        <p14:creationId xmlns:p14="http://schemas.microsoft.com/office/powerpoint/2010/main" val="1481802928"/>
      </p:ext>
    </p:extLst>
  </p:cSld>
  <p:clrMapOvr>
    <a:masterClrMapping/>
  </p:clrMapOvr>
  <mc:AlternateContent xmlns:mc="http://schemas.openxmlformats.org/markup-compatibility/2006" xmlns:p14="http://schemas.microsoft.com/office/powerpoint/2010/main">
    <mc:Choice Requires="p14">
      <p:transition spd="slow" p14:dur="2000" advTm="31270"/>
    </mc:Choice>
    <mc:Fallback xmlns="">
      <p:transition spd="slow" advTm="31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animEffect transition="in" filter="fade">
                                      <p:cBhvr>
                                        <p:cTn id="7" dur="500"/>
                                        <p:tgtEl>
                                          <p:spTgt spid="4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105"/>
                                        </p:tgtEl>
                                        <p:attrNameLst>
                                          <p:attrName>style.visibility</p:attrName>
                                        </p:attrNameLst>
                                      </p:cBhvr>
                                      <p:to>
                                        <p:strVal val="visible"/>
                                      </p:to>
                                    </p:set>
                                    <p:animEffect transition="in" filter="fade">
                                      <p:cBhvr>
                                        <p:cTn id="15" dur="500"/>
                                        <p:tgtEl>
                                          <p:spTgt spid="4105"/>
                                        </p:tgtEl>
                                      </p:cBhvr>
                                    </p:animEffect>
                                  </p:childTnLst>
                                </p:cTn>
                              </p:par>
                              <p:par>
                                <p:cTn id="16" presetID="10" presetClass="entr" presetSubtype="0" fill="hold" nodeType="withEffect">
                                  <p:stCondLst>
                                    <p:cond delay="0"/>
                                  </p:stCondLst>
                                  <p:childTnLst>
                                    <p:set>
                                      <p:cBhvr>
                                        <p:cTn id="17" dur="1" fill="hold">
                                          <p:stCondLst>
                                            <p:cond delay="0"/>
                                          </p:stCondLst>
                                        </p:cTn>
                                        <p:tgtEl>
                                          <p:spTgt spid="4107"/>
                                        </p:tgtEl>
                                        <p:attrNameLst>
                                          <p:attrName>style.visibility</p:attrName>
                                        </p:attrNameLst>
                                      </p:cBhvr>
                                      <p:to>
                                        <p:strVal val="visible"/>
                                      </p:to>
                                    </p:set>
                                    <p:animEffect transition="in" filter="fade">
                                      <p:cBhvr>
                                        <p:cTn id="18" dur="500"/>
                                        <p:tgtEl>
                                          <p:spTgt spid="410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par>
                          <p:cTn id="22" fill="hold">
                            <p:stCondLst>
                              <p:cond delay="1500"/>
                            </p:stCondLst>
                            <p:childTnLst>
                              <p:par>
                                <p:cTn id="23" presetID="22" presetClass="entr" presetSubtype="4"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00"/>
                                        <p:tgtEl>
                                          <p:spTgt spid="4"/>
                                        </p:tgtEl>
                                      </p:cBhvr>
                                    </p:animEffect>
                                  </p:childTnLst>
                                </p:cTn>
                              </p:par>
                            </p:childTnLst>
                          </p:cTn>
                        </p:par>
                        <p:par>
                          <p:cTn id="26" fill="hold">
                            <p:stCondLst>
                              <p:cond delay="2000"/>
                            </p:stCondLst>
                            <p:childTnLst>
                              <p:par>
                                <p:cTn id="27" presetID="22" presetClass="entr" presetSubtype="4" fill="hold" grpId="0"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down)">
                                      <p:cBhvr>
                                        <p:cTn id="29" dur="500"/>
                                        <p:tgtEl>
                                          <p:spTgt spid="31"/>
                                        </p:tgtEl>
                                      </p:cBhvr>
                                    </p:animEffect>
                                  </p:childTnLst>
                                </p:cTn>
                              </p:par>
                            </p:childTnLst>
                          </p:cTn>
                        </p:par>
                        <p:par>
                          <p:cTn id="30" fill="hold">
                            <p:stCondLst>
                              <p:cond delay="2500"/>
                            </p:stCondLst>
                            <p:childTnLst>
                              <p:par>
                                <p:cTn id="31" presetID="22" presetClass="entr" presetSubtype="4" fill="hold" grpId="0"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down)">
                                      <p:cBhvr>
                                        <p:cTn id="3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P spid="43" grpId="0" animBg="1"/>
      <p:bldP spid="4" grpId="0" animBg="1"/>
      <p:bldP spid="31" grpId="0" animBg="1"/>
      <p:bldP spid="32"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角丸四角形 6"/>
          <p:cNvSpPr/>
          <p:nvPr/>
        </p:nvSpPr>
        <p:spPr>
          <a:xfrm>
            <a:off x="323527" y="2636912"/>
            <a:ext cx="8568953" cy="144016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スライド番号プレースホルダー 5"/>
          <p:cNvSpPr>
            <a:spLocks noGrp="1"/>
          </p:cNvSpPr>
          <p:nvPr>
            <p:ph type="sldNum" sz="quarter" idx="12"/>
          </p:nvPr>
        </p:nvSpPr>
        <p:spPr>
          <a:xfrm>
            <a:off x="6553200" y="6525344"/>
            <a:ext cx="2133600" cy="288032"/>
          </a:xfrm>
        </p:spPr>
        <p:txBody>
          <a:bodyPr/>
          <a:lstStyle/>
          <a:p>
            <a:fld id="{DEC23A9A-6B10-4F7A-B6B5-CE8E06B370B4}" type="slidenum">
              <a:rPr lang="en-US" altLang="ja-JP"/>
              <a:pPr/>
              <a:t>7</a:t>
            </a:fld>
            <a:endParaRPr lang="en-US" altLang="ja-JP"/>
          </a:p>
        </p:txBody>
      </p:sp>
      <p:sp>
        <p:nvSpPr>
          <p:cNvPr id="2" name="日付プレースホルダー 1"/>
          <p:cNvSpPr>
            <a:spLocks noGrp="1"/>
          </p:cNvSpPr>
          <p:nvPr>
            <p:ph type="dt" sz="half" idx="10"/>
          </p:nvPr>
        </p:nvSpPr>
        <p:spPr>
          <a:xfrm>
            <a:off x="323528" y="6525344"/>
            <a:ext cx="2133600" cy="303912"/>
          </a:xfrm>
        </p:spPr>
        <p:txBody>
          <a:bodyPr/>
          <a:lstStyle/>
          <a:p>
            <a:fld id="{5E4614A1-7110-4944-91EF-8B26BC20224D}" type="datetime1">
              <a:rPr lang="ja-JP" altLang="en-US" smtClean="0"/>
              <a:t>2012/12/20</a:t>
            </a:fld>
            <a:endParaRPr lang="en-US" altLang="ja-JP"/>
          </a:p>
        </p:txBody>
      </p:sp>
      <p:sp>
        <p:nvSpPr>
          <p:cNvPr id="40" name="Rectangle 2"/>
          <p:cNvSpPr txBox="1">
            <a:spLocks noChangeArrowheads="1"/>
          </p:cNvSpPr>
          <p:nvPr/>
        </p:nvSpPr>
        <p:spPr>
          <a:xfrm>
            <a:off x="323527" y="0"/>
            <a:ext cx="7839735"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600" kern="1200">
                <a:solidFill>
                  <a:schemeClr val="tx1"/>
                </a:solidFill>
                <a:latin typeface="+mj-lt"/>
                <a:ea typeface="+mj-ea"/>
                <a:cs typeface="+mj-cs"/>
              </a:defRPr>
            </a:lvl1pPr>
          </a:lstStyle>
          <a:p>
            <a:pPr algn="l"/>
            <a:r>
              <a:rPr lang="en-US" altLang="ja-JP" dirty="0" smtClean="0"/>
              <a:t>3.</a:t>
            </a:r>
            <a:r>
              <a:rPr lang="ja-JP" altLang="en-US" dirty="0"/>
              <a:t>　開発したＲＴＣ</a:t>
            </a:r>
          </a:p>
        </p:txBody>
      </p:sp>
      <p:sp>
        <p:nvSpPr>
          <p:cNvPr id="42" name="Rectangle 3"/>
          <p:cNvSpPr>
            <a:spLocks noGrp="1" noChangeArrowheads="1"/>
          </p:cNvSpPr>
          <p:nvPr>
            <p:ph idx="1"/>
          </p:nvPr>
        </p:nvSpPr>
        <p:spPr>
          <a:xfrm>
            <a:off x="347439" y="908720"/>
            <a:ext cx="4080545" cy="576064"/>
          </a:xfr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2700000" scaled="1"/>
            <a:tileRect/>
          </a:gradFill>
          <a:scene3d>
            <a:camera prst="orthographicFront"/>
            <a:lightRig rig="threePt" dir="t"/>
          </a:scene3d>
          <a:sp3d>
            <a:bevelT w="114300" prst="hardEdge"/>
          </a:sp3d>
        </p:spPr>
        <p:style>
          <a:lnRef idx="1">
            <a:schemeClr val="dk1"/>
          </a:lnRef>
          <a:fillRef idx="2">
            <a:schemeClr val="dk1"/>
          </a:fillRef>
          <a:effectRef idx="1">
            <a:schemeClr val="dk1"/>
          </a:effectRef>
          <a:fontRef idx="minor">
            <a:schemeClr val="dk1"/>
          </a:fontRef>
        </p:style>
        <p:txBody>
          <a:bodyPr anchor="ctr">
            <a:normAutofit/>
          </a:bodyPr>
          <a:lstStyle/>
          <a:p>
            <a:pPr marL="0" indent="0" algn="ctr">
              <a:buNone/>
            </a:pPr>
            <a:r>
              <a:rPr lang="ja-JP" altLang="en-US" sz="2800" dirty="0" smtClean="0"/>
              <a:t>モータドライバ制御</a:t>
            </a:r>
            <a:r>
              <a:rPr lang="ja-JP" altLang="en-US" sz="2800" dirty="0"/>
              <a:t>ＲＴＣ</a:t>
            </a:r>
          </a:p>
        </p:txBody>
      </p:sp>
      <p:pic>
        <p:nvPicPr>
          <p:cNvPr id="12" name="図 11"/>
          <p:cNvPicPr/>
          <p:nvPr/>
        </p:nvPicPr>
        <p:blipFill>
          <a:blip r:embed="rId4">
            <a:extLst>
              <a:ext uri="{28A0092B-C50C-407E-A947-70E740481C1C}">
                <a14:useLocalDpi xmlns:a14="http://schemas.microsoft.com/office/drawing/2010/main" val="0"/>
              </a:ext>
            </a:extLst>
          </a:blip>
          <a:srcRect/>
          <a:stretch>
            <a:fillRect/>
          </a:stretch>
        </p:blipFill>
        <p:spPr bwMode="auto">
          <a:xfrm>
            <a:off x="2834432" y="2924944"/>
            <a:ext cx="3096344" cy="1111042"/>
          </a:xfrm>
          <a:prstGeom prst="rect">
            <a:avLst/>
          </a:prstGeom>
          <a:noFill/>
          <a:ln>
            <a:noFill/>
          </a:ln>
        </p:spPr>
      </p:pic>
      <p:sp>
        <p:nvSpPr>
          <p:cNvPr id="6" name="角丸四角形吹き出し 5"/>
          <p:cNvSpPr/>
          <p:nvPr/>
        </p:nvSpPr>
        <p:spPr>
          <a:xfrm>
            <a:off x="467544" y="2924944"/>
            <a:ext cx="2376264" cy="831642"/>
          </a:xfrm>
          <a:prstGeom prst="wedgeRoundRectCallout">
            <a:avLst>
              <a:gd name="adj1" fmla="val 97816"/>
              <a:gd name="adj2" fmla="val 141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ja-JP" dirty="0" smtClean="0"/>
              <a:t>モータ</a:t>
            </a:r>
            <a:r>
              <a:rPr lang="ja-JP" altLang="ja-JP" dirty="0"/>
              <a:t>への角度指示値</a:t>
            </a:r>
            <a:r>
              <a:rPr lang="en-US" altLang="ja-JP" dirty="0"/>
              <a:t>[deg</a:t>
            </a:r>
            <a:r>
              <a:rPr lang="en-US" altLang="ja-JP" dirty="0" smtClean="0"/>
              <a:t>]</a:t>
            </a:r>
            <a:endParaRPr kumimoji="1" lang="ja-JP" altLang="en-US" dirty="0"/>
          </a:p>
        </p:txBody>
      </p:sp>
      <p:sp>
        <p:nvSpPr>
          <p:cNvPr id="14" name="角丸四角形吹き出し 13"/>
          <p:cNvSpPr/>
          <p:nvPr/>
        </p:nvSpPr>
        <p:spPr>
          <a:xfrm>
            <a:off x="6012160" y="2962965"/>
            <a:ext cx="2678974" cy="793621"/>
          </a:xfrm>
          <a:prstGeom prst="wedgeRoundRectCallout">
            <a:avLst>
              <a:gd name="adj1" fmla="val -87675"/>
              <a:gd name="adj2" fmla="val 522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ja-JP" dirty="0" smtClean="0"/>
              <a:t>エンコーダ</a:t>
            </a:r>
            <a:r>
              <a:rPr lang="ja-JP" altLang="en-US" dirty="0" smtClean="0"/>
              <a:t>が示す</a:t>
            </a:r>
            <a:endParaRPr lang="en-US" altLang="ja-JP" dirty="0" smtClean="0"/>
          </a:p>
          <a:p>
            <a:pPr algn="ctr"/>
            <a:r>
              <a:rPr lang="ja-JP" altLang="ja-JP" dirty="0" smtClean="0"/>
              <a:t>現在</a:t>
            </a:r>
            <a:r>
              <a:rPr lang="ja-JP" altLang="ja-JP" dirty="0"/>
              <a:t>の角度</a:t>
            </a:r>
            <a:r>
              <a:rPr lang="en-US" altLang="ja-JP" dirty="0"/>
              <a:t>[deg</a:t>
            </a:r>
            <a:r>
              <a:rPr lang="en-US" altLang="ja-JP" dirty="0" smtClean="0"/>
              <a:t>]</a:t>
            </a:r>
            <a:endParaRPr kumimoji="1" lang="ja-JP" altLang="en-US" dirty="0"/>
          </a:p>
        </p:txBody>
      </p:sp>
      <p:sp>
        <p:nvSpPr>
          <p:cNvPr id="8" name="テキスト ボックス 7"/>
          <p:cNvSpPr txBox="1"/>
          <p:nvPr/>
        </p:nvSpPr>
        <p:spPr>
          <a:xfrm>
            <a:off x="323527" y="1610797"/>
            <a:ext cx="8712969" cy="954107"/>
          </a:xfrm>
          <a:prstGeom prst="rect">
            <a:avLst/>
          </a:prstGeom>
          <a:noFill/>
        </p:spPr>
        <p:txBody>
          <a:bodyPr wrap="square" rtlCol="0">
            <a:spAutoFit/>
          </a:bodyPr>
          <a:lstStyle/>
          <a:p>
            <a:pPr eaLnBrk="1" hangingPunct="1"/>
            <a:r>
              <a:rPr lang="ja-JP" altLang="ja-JP" sz="2800" dirty="0">
                <a:latin typeface="+mn-lt"/>
                <a:ea typeface="+mn-ea"/>
              </a:rPr>
              <a:t>マクソンジャパン（株） </a:t>
            </a:r>
            <a:r>
              <a:rPr lang="ja-JP" altLang="en-US" sz="2800" dirty="0" smtClean="0">
                <a:latin typeface="+mn-lt"/>
                <a:ea typeface="+mn-ea"/>
              </a:rPr>
              <a:t>のモータドライバ</a:t>
            </a:r>
            <a:r>
              <a:rPr lang="en-US" altLang="ja-JP" sz="2800" dirty="0" smtClean="0">
                <a:latin typeface="+mn-lt"/>
                <a:ea typeface="+mn-ea"/>
              </a:rPr>
              <a:t>EPOS2 </a:t>
            </a:r>
            <a:r>
              <a:rPr lang="en-US" altLang="ja-JP" sz="2800" dirty="0">
                <a:latin typeface="+mn-lt"/>
                <a:ea typeface="+mn-ea"/>
              </a:rPr>
              <a:t>24/2</a:t>
            </a:r>
            <a:r>
              <a:rPr lang="ja-JP" altLang="ja-JP" sz="2800" dirty="0">
                <a:latin typeface="+mn-lt"/>
                <a:ea typeface="+mn-ea"/>
              </a:rPr>
              <a:t>を制御</a:t>
            </a:r>
            <a:endParaRPr lang="en-US" altLang="ja-JP" sz="2800" dirty="0">
              <a:latin typeface="+mn-lt"/>
              <a:ea typeface="+mn-ea"/>
            </a:endParaRPr>
          </a:p>
          <a:p>
            <a:pPr eaLnBrk="1" hangingPunct="1"/>
            <a:r>
              <a:rPr lang="en-US" altLang="ja-JP" sz="2800" dirty="0" smtClean="0">
                <a:latin typeface="+mn-lt"/>
                <a:ea typeface="+mn-ea"/>
              </a:rPr>
              <a:t>InPort</a:t>
            </a:r>
            <a:r>
              <a:rPr lang="ja-JP" altLang="en-US" sz="2800" dirty="0" smtClean="0">
                <a:latin typeface="+mn-lt"/>
                <a:ea typeface="+mn-ea"/>
              </a:rPr>
              <a:t>で</a:t>
            </a:r>
            <a:r>
              <a:rPr lang="en-US" altLang="ja-JP" sz="2800" dirty="0" err="1" smtClean="0">
                <a:latin typeface="+mn-lt"/>
                <a:ea typeface="+mn-ea"/>
              </a:rPr>
              <a:t>TimedLong</a:t>
            </a:r>
            <a:r>
              <a:rPr lang="ja-JP" altLang="en-US" sz="2800" dirty="0" smtClean="0">
                <a:latin typeface="+mn-lt"/>
                <a:ea typeface="+mn-ea"/>
              </a:rPr>
              <a:t>型の</a:t>
            </a:r>
            <a:r>
              <a:rPr lang="ja-JP" altLang="ja-JP" sz="2800" dirty="0">
                <a:latin typeface="+mn-lt"/>
                <a:ea typeface="+mn-ea"/>
              </a:rPr>
              <a:t>指</a:t>
            </a:r>
            <a:r>
              <a:rPr lang="ja-JP" altLang="en-US" sz="2800" dirty="0">
                <a:latin typeface="+mn-lt"/>
                <a:ea typeface="+mn-ea"/>
              </a:rPr>
              <a:t>示</a:t>
            </a:r>
            <a:r>
              <a:rPr lang="ja-JP" altLang="ja-JP" sz="2800" dirty="0">
                <a:latin typeface="+mn-lt"/>
                <a:ea typeface="+mn-ea"/>
              </a:rPr>
              <a:t>値</a:t>
            </a:r>
            <a:r>
              <a:rPr lang="en-US" altLang="ja-JP" sz="2800" dirty="0">
                <a:latin typeface="+mn-lt"/>
                <a:ea typeface="+mn-ea"/>
              </a:rPr>
              <a:t>[deg]</a:t>
            </a:r>
            <a:r>
              <a:rPr lang="ja-JP" altLang="ja-JP" sz="2800" dirty="0" smtClean="0">
                <a:latin typeface="+mn-lt"/>
                <a:ea typeface="+mn-ea"/>
              </a:rPr>
              <a:t>を</a:t>
            </a:r>
            <a:r>
              <a:rPr lang="ja-JP" altLang="en-US" sz="2800" dirty="0" smtClean="0">
                <a:latin typeface="+mn-lt"/>
                <a:ea typeface="+mn-ea"/>
              </a:rPr>
              <a:t>受信し</a:t>
            </a:r>
            <a:r>
              <a:rPr lang="ja-JP" altLang="ja-JP" sz="2800" dirty="0" smtClean="0">
                <a:latin typeface="+mn-lt"/>
                <a:ea typeface="+mn-ea"/>
              </a:rPr>
              <a:t>モータ駆動</a:t>
            </a:r>
            <a:endParaRPr lang="ja-JP" altLang="en-US" sz="2800" dirty="0">
              <a:latin typeface="+mn-lt"/>
              <a:ea typeface="+mn-ea"/>
            </a:endParaRPr>
          </a:p>
        </p:txBody>
      </p:sp>
      <p:pic>
        <p:nvPicPr>
          <p:cNvPr id="21" name="図 20" descr="C:\Users\ROBO_CTRL09\AppData\Local\Microsoft\Windows\Temporary Internet Files\Content.Word\IMG_1059.jpg"/>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3054057" y="4491281"/>
            <a:ext cx="2159635" cy="1619250"/>
          </a:xfrm>
          <a:prstGeom prst="roundRect">
            <a:avLst>
              <a:gd name="adj" fmla="val 8594"/>
            </a:avLst>
          </a:prstGeom>
          <a:solidFill>
            <a:srgbClr val="FFFFFF">
              <a:shade val="85000"/>
            </a:srgbClr>
          </a:solidFill>
          <a:ln w="19050">
            <a:solidFill>
              <a:srgbClr val="002060"/>
            </a:solidFill>
          </a:ln>
          <a:effectLst/>
        </p:spPr>
      </p:pic>
      <p:pic>
        <p:nvPicPr>
          <p:cNvPr id="22" name="図 21" descr="E:\RTM\RTMで動作する人追尾可能なカメラモジュールの開発\IMG_0907.JP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8132" y="4581128"/>
            <a:ext cx="2146300" cy="1609725"/>
          </a:xfrm>
          <a:prstGeom prst="roundRect">
            <a:avLst>
              <a:gd name="adj" fmla="val 8594"/>
            </a:avLst>
          </a:prstGeom>
          <a:solidFill>
            <a:srgbClr val="FFFFFF">
              <a:shade val="85000"/>
            </a:srgbClr>
          </a:solidFill>
          <a:ln w="19050">
            <a:solidFill>
              <a:srgbClr val="002060"/>
            </a:solidFill>
          </a:ln>
          <a:effectLst/>
        </p:spPr>
      </p:pic>
      <p:sp>
        <p:nvSpPr>
          <p:cNvPr id="9" name="テキスト ボックス 8"/>
          <p:cNvSpPr txBox="1"/>
          <p:nvPr/>
        </p:nvSpPr>
        <p:spPr>
          <a:xfrm>
            <a:off x="3085536" y="5919059"/>
            <a:ext cx="1990520" cy="461665"/>
          </a:xfrm>
          <a:prstGeom prst="rect">
            <a:avLst/>
          </a:prstGeom>
          <a:solidFill>
            <a:schemeClr val="accent1">
              <a:lumMod val="95000"/>
            </a:schemeClr>
          </a:solidFill>
          <a:ln>
            <a:solidFill>
              <a:schemeClr val="tx2"/>
            </a:solidFill>
          </a:ln>
          <a:scene3d>
            <a:camera prst="orthographicFront"/>
            <a:lightRig rig="threePt" dir="t"/>
          </a:scene3d>
          <a:sp3d>
            <a:bevelT/>
          </a:sp3d>
        </p:spPr>
        <p:txBody>
          <a:bodyPr wrap="square" rtlCol="0">
            <a:spAutoFit/>
          </a:bodyPr>
          <a:lstStyle/>
          <a:p>
            <a:pPr algn="ctr"/>
            <a:r>
              <a:rPr lang="en-US" altLang="ja-JP" dirty="0">
                <a:latin typeface="+mn-lt"/>
                <a:ea typeface="+mn-ea"/>
              </a:rPr>
              <a:t>EPOS2 24/2</a:t>
            </a:r>
            <a:endParaRPr lang="ja-JP" altLang="en-US" dirty="0">
              <a:latin typeface="+mn-lt"/>
              <a:ea typeface="+mn-ea"/>
            </a:endParaRPr>
          </a:p>
        </p:txBody>
      </p:sp>
      <p:sp>
        <p:nvSpPr>
          <p:cNvPr id="24" name="テキスト ボックス 23"/>
          <p:cNvSpPr txBox="1"/>
          <p:nvPr/>
        </p:nvSpPr>
        <p:spPr>
          <a:xfrm>
            <a:off x="891512" y="5912312"/>
            <a:ext cx="1808280" cy="461665"/>
          </a:xfrm>
          <a:prstGeom prst="rect">
            <a:avLst/>
          </a:prstGeom>
          <a:solidFill>
            <a:schemeClr val="accent1">
              <a:lumMod val="95000"/>
            </a:schemeClr>
          </a:solidFill>
          <a:ln>
            <a:solidFill>
              <a:schemeClr val="tx2"/>
            </a:solidFill>
          </a:ln>
          <a:scene3d>
            <a:camera prst="orthographicFront"/>
            <a:lightRig rig="threePt" dir="t"/>
          </a:scene3d>
          <a:sp3d>
            <a:bevelT/>
          </a:sp3d>
        </p:spPr>
        <p:txBody>
          <a:bodyPr wrap="square" rtlCol="0">
            <a:spAutoFit/>
          </a:bodyPr>
          <a:lstStyle/>
          <a:p>
            <a:pPr algn="ctr"/>
            <a:r>
              <a:rPr lang="en-US" altLang="ja-JP" dirty="0">
                <a:latin typeface="+mn-lt"/>
                <a:ea typeface="+mn-ea"/>
              </a:rPr>
              <a:t>A-max16</a:t>
            </a:r>
            <a:endParaRPr lang="ja-JP" altLang="en-US" dirty="0">
              <a:latin typeface="+mn-lt"/>
              <a:ea typeface="+mn-ea"/>
            </a:endParaRPr>
          </a:p>
        </p:txBody>
      </p:sp>
      <p:sp>
        <p:nvSpPr>
          <p:cNvPr id="25" name="テキスト ボックス 24"/>
          <p:cNvSpPr txBox="1"/>
          <p:nvPr/>
        </p:nvSpPr>
        <p:spPr>
          <a:xfrm>
            <a:off x="4436342" y="836712"/>
            <a:ext cx="4614590" cy="707886"/>
          </a:xfrm>
          <a:prstGeom prst="rect">
            <a:avLst/>
          </a:prstGeom>
          <a:noFill/>
          <a:scene3d>
            <a:camera prst="orthographicFront">
              <a:rot lat="300000" lon="0" rev="0"/>
            </a:camera>
            <a:lightRig rig="threePt" dir="t"/>
          </a:scene3d>
        </p:spPr>
        <p:txBody>
          <a:bodyPr wrap="square" rtlCol="0">
            <a:spAutoFit/>
          </a:bodyPr>
          <a:lstStyle/>
          <a:p>
            <a:pPr eaLnBrk="1" hangingPunct="1"/>
            <a:r>
              <a:rPr lang="ja-JP" altLang="en-US" sz="2000" dirty="0" smtClean="0">
                <a:latin typeface="+mn-lt"/>
                <a:ea typeface="+mn-ea"/>
              </a:rPr>
              <a:t>*マクソンジャパン</a:t>
            </a:r>
            <a:r>
              <a:rPr lang="ja-JP" altLang="en-US" sz="2000" dirty="0">
                <a:latin typeface="+mn-lt"/>
                <a:ea typeface="+mn-ea"/>
              </a:rPr>
              <a:t>（株</a:t>
            </a:r>
            <a:r>
              <a:rPr lang="ja-JP" altLang="en-US" sz="2000" dirty="0" smtClean="0">
                <a:latin typeface="+mn-lt"/>
                <a:ea typeface="+mn-ea"/>
              </a:rPr>
              <a:t>）公開のライブラリと</a:t>
            </a:r>
            <a:endParaRPr lang="en-US" altLang="ja-JP" sz="2000" dirty="0" smtClean="0">
              <a:latin typeface="+mn-lt"/>
              <a:ea typeface="+mn-ea"/>
            </a:endParaRPr>
          </a:p>
          <a:p>
            <a:pPr eaLnBrk="1" hangingPunct="1"/>
            <a:r>
              <a:rPr lang="ja-JP" altLang="en-US" sz="2000" dirty="0">
                <a:latin typeface="+mn-lt"/>
                <a:ea typeface="+mn-ea"/>
              </a:rPr>
              <a:t>　</a:t>
            </a:r>
            <a:r>
              <a:rPr lang="ja-JP" altLang="en-US" sz="2000" dirty="0" smtClean="0">
                <a:latin typeface="+mn-lt"/>
                <a:ea typeface="+mn-ea"/>
              </a:rPr>
              <a:t>サンプルプログラム</a:t>
            </a:r>
            <a:r>
              <a:rPr lang="ja-JP" altLang="en-US" sz="2000" dirty="0">
                <a:latin typeface="+mn-lt"/>
                <a:ea typeface="+mn-ea"/>
              </a:rPr>
              <a:t>の一部を利用</a:t>
            </a:r>
          </a:p>
        </p:txBody>
      </p:sp>
      <p:pic>
        <p:nvPicPr>
          <p:cNvPr id="5122"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85038" y="4177427"/>
            <a:ext cx="2133218" cy="193937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テキスト ボックス 26"/>
          <p:cNvSpPr txBox="1"/>
          <p:nvPr/>
        </p:nvSpPr>
        <p:spPr>
          <a:xfrm>
            <a:off x="5783982" y="5912311"/>
            <a:ext cx="3252514" cy="461665"/>
          </a:xfrm>
          <a:prstGeom prst="rect">
            <a:avLst/>
          </a:prstGeom>
          <a:solidFill>
            <a:schemeClr val="accent1">
              <a:lumMod val="95000"/>
            </a:schemeClr>
          </a:solidFill>
          <a:ln>
            <a:solidFill>
              <a:schemeClr val="tx2"/>
            </a:solidFill>
          </a:ln>
          <a:scene3d>
            <a:camera prst="orthographicFront"/>
            <a:lightRig rig="threePt" dir="t"/>
          </a:scene3d>
          <a:sp3d>
            <a:bevelT/>
          </a:sp3d>
        </p:spPr>
        <p:txBody>
          <a:bodyPr wrap="square" rtlCol="0">
            <a:spAutoFit/>
          </a:bodyPr>
          <a:lstStyle/>
          <a:p>
            <a:pPr algn="ctr"/>
            <a:r>
              <a:rPr lang="ja-JP" altLang="en-US" dirty="0" smtClean="0">
                <a:latin typeface="+mn-lt"/>
                <a:ea typeface="+mn-ea"/>
              </a:rPr>
              <a:t>パン・チルトカメラ雲台</a:t>
            </a:r>
            <a:endParaRPr lang="ja-JP" altLang="en-US" dirty="0">
              <a:latin typeface="+mn-lt"/>
              <a:ea typeface="+mn-ea"/>
            </a:endParaRPr>
          </a:p>
        </p:txBody>
      </p:sp>
      <p:sp>
        <p:nvSpPr>
          <p:cNvPr id="10" name="右矢印 9"/>
          <p:cNvSpPr/>
          <p:nvPr/>
        </p:nvSpPr>
        <p:spPr>
          <a:xfrm>
            <a:off x="5279926" y="4904862"/>
            <a:ext cx="732234" cy="792088"/>
          </a:xfrm>
          <a:prstGeom prst="rightArrow">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8100000" scaled="1"/>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フッター プレースホルダー 4"/>
          <p:cNvSpPr>
            <a:spLocks noGrp="1"/>
          </p:cNvSpPr>
          <p:nvPr>
            <p:ph type="ftr" sz="quarter" idx="11"/>
          </p:nvPr>
        </p:nvSpPr>
        <p:spPr>
          <a:xfrm>
            <a:off x="2731976" y="6525344"/>
            <a:ext cx="3680048" cy="288032"/>
          </a:xfrm>
        </p:spPr>
        <p:txBody>
          <a:bodyPr anchor="ctr"/>
          <a:lstStyle/>
          <a:p>
            <a:pPr algn="ctr"/>
            <a:r>
              <a:rPr lang="ja-JP" altLang="en-US" dirty="0" smtClean="0"/>
              <a:t>芝浦工業大学　知能機械システム研究室</a:t>
            </a:r>
            <a:endParaRPr lang="ja-JP" altLang="en-US" dirty="0"/>
          </a:p>
        </p:txBody>
      </p:sp>
    </p:spTree>
    <p:custDataLst>
      <p:tags r:id="rId1"/>
    </p:custDataLst>
    <p:extLst>
      <p:ext uri="{BB962C8B-B14F-4D97-AF65-F5344CB8AC3E}">
        <p14:creationId xmlns:p14="http://schemas.microsoft.com/office/powerpoint/2010/main" val="905616430"/>
      </p:ext>
    </p:extLst>
  </p:cSld>
  <p:clrMapOvr>
    <a:masterClrMapping/>
  </p:clrMapOvr>
  <mc:AlternateContent xmlns:mc="http://schemas.openxmlformats.org/markup-compatibility/2006" xmlns:p14="http://schemas.microsoft.com/office/powerpoint/2010/main">
    <mc:Choice Requires="p14">
      <p:transition spd="slow" p14:dur="2000" advTm="31270"/>
    </mc:Choice>
    <mc:Fallback xmlns="">
      <p:transition spd="slow" advTm="31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bg/>
                                          </p:spTgt>
                                        </p:tgtEl>
                                        <p:attrNameLst>
                                          <p:attrName>style.visibility</p:attrName>
                                        </p:attrNameLst>
                                      </p:cBhvr>
                                      <p:to>
                                        <p:strVal val="visible"/>
                                      </p:to>
                                    </p:set>
                                    <p:animEffect transition="in" filter="fade">
                                      <p:cBhvr>
                                        <p:cTn id="7" dur="500"/>
                                        <p:tgtEl>
                                          <p:spTgt spid="42">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ipe(left)">
                                      <p:cBhvr>
                                        <p:cTn id="48" dur="500"/>
                                        <p:tgtEl>
                                          <p:spTgt spid="10"/>
                                        </p:tgtEl>
                                      </p:cBhvr>
                                    </p:animEffect>
                                  </p:childTnLst>
                                </p:cTn>
                              </p:par>
                            </p:childTnLst>
                          </p:cTn>
                        </p:par>
                        <p:par>
                          <p:cTn id="49" fill="hold">
                            <p:stCondLst>
                              <p:cond delay="500"/>
                            </p:stCondLst>
                            <p:childTnLst>
                              <p:par>
                                <p:cTn id="50" presetID="53" presetClass="entr" presetSubtype="16" fill="hold" nodeType="afterEffect">
                                  <p:stCondLst>
                                    <p:cond delay="0"/>
                                  </p:stCondLst>
                                  <p:childTnLst>
                                    <p:set>
                                      <p:cBhvr>
                                        <p:cTn id="51" dur="1" fill="hold">
                                          <p:stCondLst>
                                            <p:cond delay="0"/>
                                          </p:stCondLst>
                                        </p:cTn>
                                        <p:tgtEl>
                                          <p:spTgt spid="5122"/>
                                        </p:tgtEl>
                                        <p:attrNameLst>
                                          <p:attrName>style.visibility</p:attrName>
                                        </p:attrNameLst>
                                      </p:cBhvr>
                                      <p:to>
                                        <p:strVal val="visible"/>
                                      </p:to>
                                    </p:set>
                                    <p:anim calcmode="lin" valueType="num">
                                      <p:cBhvr>
                                        <p:cTn id="52" dur="500" fill="hold"/>
                                        <p:tgtEl>
                                          <p:spTgt spid="5122"/>
                                        </p:tgtEl>
                                        <p:attrNameLst>
                                          <p:attrName>ppt_w</p:attrName>
                                        </p:attrNameLst>
                                      </p:cBhvr>
                                      <p:tavLst>
                                        <p:tav tm="0">
                                          <p:val>
                                            <p:fltVal val="0"/>
                                          </p:val>
                                        </p:tav>
                                        <p:tav tm="100000">
                                          <p:val>
                                            <p:strVal val="#ppt_w"/>
                                          </p:val>
                                        </p:tav>
                                      </p:tavLst>
                                    </p:anim>
                                    <p:anim calcmode="lin" valueType="num">
                                      <p:cBhvr>
                                        <p:cTn id="53" dur="500" fill="hold"/>
                                        <p:tgtEl>
                                          <p:spTgt spid="5122"/>
                                        </p:tgtEl>
                                        <p:attrNameLst>
                                          <p:attrName>ppt_h</p:attrName>
                                        </p:attrNameLst>
                                      </p:cBhvr>
                                      <p:tavLst>
                                        <p:tav tm="0">
                                          <p:val>
                                            <p:fltVal val="0"/>
                                          </p:val>
                                        </p:tav>
                                        <p:tav tm="100000">
                                          <p:val>
                                            <p:strVal val="#ppt_h"/>
                                          </p:val>
                                        </p:tav>
                                      </p:tavLst>
                                    </p:anim>
                                    <p:animEffect transition="in" filter="fade">
                                      <p:cBhvr>
                                        <p:cTn id="54" dur="500"/>
                                        <p:tgtEl>
                                          <p:spTgt spid="5122"/>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p:cTn id="57" dur="500" fill="hold"/>
                                        <p:tgtEl>
                                          <p:spTgt spid="27"/>
                                        </p:tgtEl>
                                        <p:attrNameLst>
                                          <p:attrName>ppt_w</p:attrName>
                                        </p:attrNameLst>
                                      </p:cBhvr>
                                      <p:tavLst>
                                        <p:tav tm="0">
                                          <p:val>
                                            <p:fltVal val="0"/>
                                          </p:val>
                                        </p:tav>
                                        <p:tav tm="100000">
                                          <p:val>
                                            <p:strVal val="#ppt_w"/>
                                          </p:val>
                                        </p:tav>
                                      </p:tavLst>
                                    </p:anim>
                                    <p:anim calcmode="lin" valueType="num">
                                      <p:cBhvr>
                                        <p:cTn id="58" dur="500" fill="hold"/>
                                        <p:tgtEl>
                                          <p:spTgt spid="27"/>
                                        </p:tgtEl>
                                        <p:attrNameLst>
                                          <p:attrName>ppt_h</p:attrName>
                                        </p:attrNameLst>
                                      </p:cBhvr>
                                      <p:tavLst>
                                        <p:tav tm="0">
                                          <p:val>
                                            <p:fltVal val="0"/>
                                          </p:val>
                                        </p:tav>
                                        <p:tav tm="100000">
                                          <p:val>
                                            <p:strVal val="#ppt_h"/>
                                          </p:val>
                                        </p:tav>
                                      </p:tavLst>
                                    </p:anim>
                                    <p:animEffect transition="in" filter="fade">
                                      <p:cBhvr>
                                        <p:cTn id="5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2" grpId="0" uiExpand="1" build="p" animBg="1"/>
      <p:bldP spid="6" grpId="0" animBg="1"/>
      <p:bldP spid="14" grpId="0" animBg="1"/>
      <p:bldP spid="8" grpId="0"/>
      <p:bldP spid="9" grpId="0" animBg="1"/>
      <p:bldP spid="24" grpId="0" animBg="1"/>
      <p:bldP spid="25" grpId="0"/>
      <p:bldP spid="27"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61"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964" y="4281731"/>
            <a:ext cx="1752600" cy="2000250"/>
          </a:xfrm>
          <a:prstGeom prst="roundRect">
            <a:avLst>
              <a:gd name="adj" fmla="val 8594"/>
            </a:avLst>
          </a:prstGeom>
          <a:solidFill>
            <a:srgbClr val="FFFFFF">
              <a:shade val="85000"/>
            </a:srgbClr>
          </a:solidFill>
          <a:ln w="19050">
            <a:solidFill>
              <a:srgbClr val="C00000"/>
            </a:solidFill>
            <a:miter lim="800000"/>
            <a:headEnd/>
            <a:tailEnd/>
          </a:ln>
          <a:effectLst>
            <a:outerShdw dist="35921" dir="2700000" algn="ctr" rotWithShape="0">
              <a:schemeClr val="bg2"/>
            </a:outerShdw>
          </a:effectLst>
          <a:extLst/>
        </p:spPr>
      </p:pic>
      <p:pic>
        <p:nvPicPr>
          <p:cNvPr id="6155"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01278" y="4319831"/>
            <a:ext cx="1666875" cy="1962150"/>
          </a:xfrm>
          <a:prstGeom prst="roundRect">
            <a:avLst>
              <a:gd name="adj" fmla="val 8594"/>
            </a:avLst>
          </a:prstGeom>
          <a:solidFill>
            <a:srgbClr val="FFFFFF">
              <a:shade val="85000"/>
            </a:srgbClr>
          </a:solidFill>
          <a:ln w="19050">
            <a:solidFill>
              <a:srgbClr val="C00000"/>
            </a:solidFill>
            <a:miter lim="800000"/>
            <a:headEnd/>
            <a:tailEnd/>
          </a:ln>
          <a:effectLst>
            <a:outerShdw dist="35921" dir="2700000" algn="ctr" rotWithShape="0">
              <a:schemeClr val="bg2"/>
            </a:outerShdw>
          </a:effectLst>
          <a:extLst/>
        </p:spPr>
      </p:pic>
      <p:sp>
        <p:nvSpPr>
          <p:cNvPr id="7" name="角丸四角形 6"/>
          <p:cNvSpPr/>
          <p:nvPr/>
        </p:nvSpPr>
        <p:spPr>
          <a:xfrm>
            <a:off x="323527" y="2636912"/>
            <a:ext cx="8568953" cy="1440160"/>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スライド番号プレースホルダー 5"/>
          <p:cNvSpPr>
            <a:spLocks noGrp="1"/>
          </p:cNvSpPr>
          <p:nvPr>
            <p:ph type="sldNum" sz="quarter" idx="12"/>
          </p:nvPr>
        </p:nvSpPr>
        <p:spPr>
          <a:xfrm>
            <a:off x="6553200" y="6525344"/>
            <a:ext cx="2133600" cy="288032"/>
          </a:xfrm>
        </p:spPr>
        <p:txBody>
          <a:bodyPr/>
          <a:lstStyle/>
          <a:p>
            <a:fld id="{DEC23A9A-6B10-4F7A-B6B5-CE8E06B370B4}" type="slidenum">
              <a:rPr lang="en-US" altLang="ja-JP"/>
              <a:pPr/>
              <a:t>8</a:t>
            </a:fld>
            <a:endParaRPr lang="en-US" altLang="ja-JP"/>
          </a:p>
        </p:txBody>
      </p:sp>
      <p:sp>
        <p:nvSpPr>
          <p:cNvPr id="2" name="日付プレースホルダー 1"/>
          <p:cNvSpPr>
            <a:spLocks noGrp="1"/>
          </p:cNvSpPr>
          <p:nvPr>
            <p:ph type="dt" sz="half" idx="10"/>
          </p:nvPr>
        </p:nvSpPr>
        <p:spPr>
          <a:xfrm>
            <a:off x="323528" y="6525344"/>
            <a:ext cx="2133600" cy="303912"/>
          </a:xfrm>
        </p:spPr>
        <p:txBody>
          <a:bodyPr/>
          <a:lstStyle/>
          <a:p>
            <a:fld id="{5E4614A1-7110-4944-91EF-8B26BC20224D}" type="datetime1">
              <a:rPr lang="ja-JP" altLang="en-US" smtClean="0"/>
              <a:t>2012/12/20</a:t>
            </a:fld>
            <a:endParaRPr lang="en-US" altLang="ja-JP"/>
          </a:p>
        </p:txBody>
      </p:sp>
      <p:sp>
        <p:nvSpPr>
          <p:cNvPr id="40" name="Rectangle 2"/>
          <p:cNvSpPr txBox="1">
            <a:spLocks noChangeArrowheads="1"/>
          </p:cNvSpPr>
          <p:nvPr/>
        </p:nvSpPr>
        <p:spPr>
          <a:xfrm>
            <a:off x="323527" y="0"/>
            <a:ext cx="7839735" cy="6480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600" kern="1200">
                <a:solidFill>
                  <a:schemeClr val="tx1"/>
                </a:solidFill>
                <a:latin typeface="+mj-lt"/>
                <a:ea typeface="+mj-ea"/>
                <a:cs typeface="+mj-cs"/>
              </a:defRPr>
            </a:lvl1pPr>
          </a:lstStyle>
          <a:p>
            <a:pPr algn="l"/>
            <a:r>
              <a:rPr lang="en-US" altLang="ja-JP" dirty="0" smtClean="0"/>
              <a:t>3.</a:t>
            </a:r>
            <a:r>
              <a:rPr lang="ja-JP" altLang="en-US" dirty="0"/>
              <a:t>　開発したＲＴＣ</a:t>
            </a:r>
          </a:p>
        </p:txBody>
      </p:sp>
      <p:sp>
        <p:nvSpPr>
          <p:cNvPr id="42" name="Rectangle 3"/>
          <p:cNvSpPr>
            <a:spLocks noGrp="1" noChangeArrowheads="1"/>
          </p:cNvSpPr>
          <p:nvPr>
            <p:ph idx="1"/>
          </p:nvPr>
        </p:nvSpPr>
        <p:spPr>
          <a:xfrm>
            <a:off x="347439" y="908720"/>
            <a:ext cx="4080545" cy="576064"/>
          </a:xfr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scene3d>
            <a:camera prst="orthographicFront"/>
            <a:lightRig rig="threePt" dir="t"/>
          </a:scene3d>
          <a:sp3d>
            <a:bevelT w="114300" prst="hardEdge"/>
          </a:sp3d>
        </p:spPr>
        <p:style>
          <a:lnRef idx="1">
            <a:schemeClr val="dk1"/>
          </a:lnRef>
          <a:fillRef idx="2">
            <a:schemeClr val="dk1"/>
          </a:fillRef>
          <a:effectRef idx="1">
            <a:schemeClr val="dk1"/>
          </a:effectRef>
          <a:fontRef idx="minor">
            <a:schemeClr val="dk1"/>
          </a:fontRef>
        </p:style>
        <p:txBody>
          <a:bodyPr anchor="ctr">
            <a:normAutofit/>
          </a:bodyPr>
          <a:lstStyle/>
          <a:p>
            <a:pPr marL="0" indent="0" algn="ctr">
              <a:buNone/>
            </a:pPr>
            <a:r>
              <a:rPr lang="ja-JP" altLang="en-US" sz="2800" dirty="0" smtClean="0"/>
              <a:t>ＵＲＧ計測ＲＴＣ</a:t>
            </a:r>
            <a:endParaRPr lang="ja-JP" altLang="en-US" sz="2800" dirty="0"/>
          </a:p>
        </p:txBody>
      </p:sp>
      <p:sp>
        <p:nvSpPr>
          <p:cNvPr id="8" name="テキスト ボックス 7"/>
          <p:cNvSpPr txBox="1"/>
          <p:nvPr/>
        </p:nvSpPr>
        <p:spPr>
          <a:xfrm>
            <a:off x="323527" y="1610797"/>
            <a:ext cx="8712969" cy="954107"/>
          </a:xfrm>
          <a:prstGeom prst="rect">
            <a:avLst/>
          </a:prstGeom>
          <a:noFill/>
        </p:spPr>
        <p:txBody>
          <a:bodyPr wrap="square" rtlCol="0">
            <a:spAutoFit/>
          </a:bodyPr>
          <a:lstStyle/>
          <a:p>
            <a:pPr eaLnBrk="1" hangingPunct="1"/>
            <a:r>
              <a:rPr lang="ja-JP" altLang="en-US" sz="2800" dirty="0">
                <a:solidFill>
                  <a:schemeClr val="lt1"/>
                </a:solidFill>
                <a:latin typeface="+mn-lt"/>
                <a:ea typeface="+mn-ea"/>
              </a:rPr>
              <a:t>北陽電機（株）のＵＲＧシリーズからデータを取得</a:t>
            </a:r>
            <a:endParaRPr lang="en-US" altLang="ja-JP" sz="2800" dirty="0">
              <a:solidFill>
                <a:schemeClr val="lt1"/>
              </a:solidFill>
              <a:latin typeface="+mn-lt"/>
              <a:ea typeface="+mn-ea"/>
            </a:endParaRPr>
          </a:p>
          <a:p>
            <a:pPr eaLnBrk="1" hangingPunct="1"/>
            <a:r>
              <a:rPr lang="en-US" altLang="ja-JP" sz="2800" dirty="0">
                <a:solidFill>
                  <a:schemeClr val="lt1"/>
                </a:solidFill>
                <a:latin typeface="+mn-lt"/>
                <a:ea typeface="+mn-ea"/>
              </a:rPr>
              <a:t>Range </a:t>
            </a:r>
            <a:r>
              <a:rPr lang="en-US" altLang="ja-JP" sz="2800" dirty="0" smtClean="0">
                <a:solidFill>
                  <a:schemeClr val="lt1"/>
                </a:solidFill>
                <a:latin typeface="+mn-lt"/>
                <a:ea typeface="+mn-ea"/>
              </a:rPr>
              <a:t>Data</a:t>
            </a:r>
            <a:r>
              <a:rPr lang="ja-JP" altLang="en-US" sz="2800" dirty="0" smtClean="0">
                <a:solidFill>
                  <a:schemeClr val="lt1"/>
                </a:solidFill>
                <a:latin typeface="+mn-lt"/>
                <a:ea typeface="+mn-ea"/>
              </a:rPr>
              <a:t>型で距離データ</a:t>
            </a:r>
            <a:r>
              <a:rPr lang="en-US" altLang="ja-JP" sz="2800" dirty="0" smtClean="0">
                <a:solidFill>
                  <a:schemeClr val="lt1"/>
                </a:solidFill>
                <a:latin typeface="+mn-lt"/>
                <a:ea typeface="+mn-ea"/>
              </a:rPr>
              <a:t>[mm]</a:t>
            </a:r>
            <a:r>
              <a:rPr lang="ja-JP" altLang="en-US" sz="2800" dirty="0" smtClean="0">
                <a:solidFill>
                  <a:schemeClr val="lt1"/>
                </a:solidFill>
                <a:latin typeface="+mn-lt"/>
                <a:ea typeface="+mn-ea"/>
              </a:rPr>
              <a:t>を出力</a:t>
            </a:r>
            <a:endParaRPr lang="ja-JP" altLang="en-US" sz="2800" dirty="0">
              <a:solidFill>
                <a:schemeClr val="lt1"/>
              </a:solidFill>
              <a:latin typeface="+mn-lt"/>
              <a:ea typeface="+mn-ea"/>
            </a:endParaRPr>
          </a:p>
        </p:txBody>
      </p:sp>
      <p:sp>
        <p:nvSpPr>
          <p:cNvPr id="25" name="テキスト ボックス 24"/>
          <p:cNvSpPr txBox="1"/>
          <p:nvPr/>
        </p:nvSpPr>
        <p:spPr>
          <a:xfrm>
            <a:off x="4436342" y="836712"/>
            <a:ext cx="4614590" cy="707886"/>
          </a:xfrm>
          <a:prstGeom prst="rect">
            <a:avLst/>
          </a:prstGeom>
          <a:noFill/>
          <a:scene3d>
            <a:camera prst="orthographicFront">
              <a:rot lat="300000" lon="0" rev="0"/>
            </a:camera>
            <a:lightRig rig="threePt" dir="t"/>
          </a:scene3d>
        </p:spPr>
        <p:txBody>
          <a:bodyPr wrap="square" rtlCol="0">
            <a:spAutoFit/>
          </a:bodyPr>
          <a:lstStyle/>
          <a:p>
            <a:pPr eaLnBrk="1" hangingPunct="1"/>
            <a:r>
              <a:rPr lang="ja-JP" altLang="en-US" sz="2000" dirty="0" smtClean="0">
                <a:latin typeface="+mn-lt"/>
                <a:ea typeface="+mn-ea"/>
              </a:rPr>
              <a:t>*</a:t>
            </a:r>
            <a:r>
              <a:rPr lang="ja-JP" altLang="ja-JP" sz="2000" dirty="0"/>
              <a:t>北陽電機（株</a:t>
            </a:r>
            <a:r>
              <a:rPr lang="ja-JP" altLang="ja-JP" sz="2000" dirty="0" smtClean="0"/>
              <a:t>）公開</a:t>
            </a:r>
            <a:r>
              <a:rPr lang="ja-JP" altLang="en-US" sz="2000" dirty="0" smtClean="0"/>
              <a:t>の</a:t>
            </a:r>
            <a:r>
              <a:rPr lang="ja-JP" altLang="ja-JP" sz="2000" dirty="0" smtClean="0"/>
              <a:t>ライブラリと</a:t>
            </a:r>
            <a:endParaRPr lang="en-US" altLang="ja-JP" sz="2000" dirty="0" smtClean="0"/>
          </a:p>
          <a:p>
            <a:pPr eaLnBrk="1" hangingPunct="1"/>
            <a:r>
              <a:rPr lang="ja-JP" altLang="en-US" sz="2000" dirty="0"/>
              <a:t>　</a:t>
            </a:r>
            <a:r>
              <a:rPr lang="ja-JP" altLang="ja-JP" sz="2000" dirty="0" smtClean="0"/>
              <a:t>サンプルプログラム</a:t>
            </a:r>
            <a:r>
              <a:rPr lang="ja-JP" altLang="ja-JP" sz="2000" dirty="0"/>
              <a:t>の一部を利用</a:t>
            </a:r>
            <a:endParaRPr lang="ja-JP" altLang="en-US" sz="2000" dirty="0">
              <a:latin typeface="+mn-lt"/>
              <a:ea typeface="+mn-ea"/>
            </a:endParaRPr>
          </a:p>
        </p:txBody>
      </p:sp>
      <p:sp>
        <p:nvSpPr>
          <p:cNvPr id="10" name="右矢印 9"/>
          <p:cNvSpPr/>
          <p:nvPr/>
        </p:nvSpPr>
        <p:spPr>
          <a:xfrm>
            <a:off x="4995491" y="4885812"/>
            <a:ext cx="732234" cy="792088"/>
          </a:xfrm>
          <a:prstGeom prst="right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100000" t="100000"/>
            </a:path>
            <a:tileRect r="-100000" b="-100000"/>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3"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15" name="オブジェクト 14"/>
          <p:cNvGraphicFramePr>
            <a:graphicFrameLocks noChangeAspect="1"/>
          </p:cNvGraphicFramePr>
          <p:nvPr>
            <p:extLst>
              <p:ext uri="{D42A27DB-BD31-4B8C-83A1-F6EECF244321}">
                <p14:modId xmlns:p14="http://schemas.microsoft.com/office/powerpoint/2010/main" val="2379337017"/>
              </p:ext>
            </p:extLst>
          </p:nvPr>
        </p:nvGraphicFramePr>
        <p:xfrm>
          <a:off x="3233716" y="2724732"/>
          <a:ext cx="2892589" cy="1264519"/>
        </p:xfrm>
        <a:graphic>
          <a:graphicData uri="http://schemas.openxmlformats.org/presentationml/2006/ole">
            <mc:AlternateContent xmlns:mc="http://schemas.openxmlformats.org/markup-compatibility/2006">
              <mc:Choice xmlns:v="urn:schemas-microsoft-com:vml" Requires="v">
                <p:oleObj spid="_x0000_s6185" name="ビットマップ イメージ" r:id="rId7" imgW="1905266" imgH="828791" progId="Paint.Picture">
                  <p:embed/>
                </p:oleObj>
              </mc:Choice>
              <mc:Fallback>
                <p:oleObj name="ビットマップ イメージ" r:id="rId7" imgW="1905266" imgH="828791" progId="Paint.Picture">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3716" y="2724732"/>
                        <a:ext cx="2892589" cy="1264519"/>
                      </a:xfrm>
                      <a:prstGeom prst="rect">
                        <a:avLst/>
                      </a:prstGeom>
                      <a:noFill/>
                    </p:spPr>
                  </p:pic>
                </p:oleObj>
              </mc:Fallback>
            </mc:AlternateContent>
          </a:graphicData>
        </a:graphic>
      </p:graphicFrame>
      <p:sp>
        <p:nvSpPr>
          <p:cNvPr id="14" name="角丸四角形吹き出し 13"/>
          <p:cNvSpPr/>
          <p:nvPr/>
        </p:nvSpPr>
        <p:spPr>
          <a:xfrm>
            <a:off x="6156176" y="2924944"/>
            <a:ext cx="2592288" cy="793621"/>
          </a:xfrm>
          <a:prstGeom prst="wedgeRoundRectCallout">
            <a:avLst>
              <a:gd name="adj1" fmla="val -101017"/>
              <a:gd name="adj2" fmla="val 522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t>取得した</a:t>
            </a:r>
            <a:endParaRPr lang="en-US" altLang="ja-JP" dirty="0" smtClean="0"/>
          </a:p>
          <a:p>
            <a:pPr algn="ctr"/>
            <a:r>
              <a:rPr lang="ja-JP" altLang="en-US" dirty="0" smtClean="0"/>
              <a:t>距離データ </a:t>
            </a:r>
            <a:r>
              <a:rPr lang="en-US" altLang="ja-JP" dirty="0" smtClean="0"/>
              <a:t>[mm]</a:t>
            </a:r>
            <a:endParaRPr kumimoji="1" lang="ja-JP" altLang="en-US" dirty="0"/>
          </a:p>
        </p:txBody>
      </p:sp>
      <p:sp>
        <p:nvSpPr>
          <p:cNvPr id="16"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8"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28" name="テキスト ボックス 27"/>
          <p:cNvSpPr txBox="1"/>
          <p:nvPr/>
        </p:nvSpPr>
        <p:spPr>
          <a:xfrm>
            <a:off x="2892635" y="5912310"/>
            <a:ext cx="1450641" cy="461665"/>
          </a:xfrm>
          <a:prstGeom prst="rect">
            <a:avLst/>
          </a:prstGeom>
          <a:solidFill>
            <a:schemeClr val="accent1">
              <a:lumMod val="95000"/>
            </a:schemeClr>
          </a:solidFill>
          <a:ln>
            <a:solidFill>
              <a:schemeClr val="tx2"/>
            </a:solidFill>
          </a:ln>
          <a:scene3d>
            <a:camera prst="orthographicFront"/>
            <a:lightRig rig="threePt" dir="t"/>
          </a:scene3d>
          <a:sp3d>
            <a:bevelT/>
          </a:sp3d>
        </p:spPr>
        <p:txBody>
          <a:bodyPr wrap="square" rtlCol="0">
            <a:spAutoFit/>
          </a:bodyPr>
          <a:lstStyle/>
          <a:p>
            <a:pPr algn="ctr"/>
            <a:r>
              <a:rPr lang="en-US" altLang="ja-JP" dirty="0" smtClean="0">
                <a:latin typeface="+mn-lt"/>
                <a:ea typeface="+mn-ea"/>
              </a:rPr>
              <a:t>URG-04LX</a:t>
            </a:r>
            <a:endParaRPr lang="en-US" altLang="ja-JP" dirty="0">
              <a:latin typeface="+mn-lt"/>
              <a:ea typeface="+mn-ea"/>
            </a:endParaRPr>
          </a:p>
        </p:txBody>
      </p:sp>
      <p:sp>
        <p:nvSpPr>
          <p:cNvPr id="29" name="テキスト ボックス 28"/>
          <p:cNvSpPr txBox="1"/>
          <p:nvPr/>
        </p:nvSpPr>
        <p:spPr>
          <a:xfrm>
            <a:off x="323527" y="5912311"/>
            <a:ext cx="2225474" cy="461665"/>
          </a:xfrm>
          <a:prstGeom prst="rect">
            <a:avLst/>
          </a:prstGeom>
          <a:solidFill>
            <a:schemeClr val="accent1">
              <a:lumMod val="95000"/>
            </a:schemeClr>
          </a:solidFill>
          <a:ln>
            <a:solidFill>
              <a:schemeClr val="tx2"/>
            </a:solidFill>
          </a:ln>
          <a:scene3d>
            <a:camera prst="orthographicFront"/>
            <a:lightRig rig="threePt" dir="t"/>
          </a:scene3d>
          <a:sp3d>
            <a:bevelT/>
          </a:sp3d>
        </p:spPr>
        <p:txBody>
          <a:bodyPr wrap="square" rtlCol="0">
            <a:spAutoFit/>
          </a:bodyPr>
          <a:lstStyle/>
          <a:p>
            <a:pPr algn="ctr"/>
            <a:r>
              <a:rPr lang="en-US" altLang="ja-JP" dirty="0" smtClean="0">
                <a:latin typeface="+mn-lt"/>
                <a:ea typeface="+mn-ea"/>
              </a:rPr>
              <a:t>URG-04LX-UG01</a:t>
            </a:r>
            <a:endParaRPr lang="en-US" altLang="ja-JP" dirty="0">
              <a:latin typeface="+mn-lt"/>
              <a:ea typeface="+mn-ea"/>
            </a:endParaRPr>
          </a:p>
        </p:txBody>
      </p:sp>
      <p:pic>
        <p:nvPicPr>
          <p:cNvPr id="6163" name="Picture 1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56176" y="4176755"/>
            <a:ext cx="2127146" cy="2105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5779589" y="5919121"/>
            <a:ext cx="2880320" cy="461665"/>
          </a:xfrm>
          <a:prstGeom prst="rect">
            <a:avLst/>
          </a:prstGeom>
          <a:solidFill>
            <a:schemeClr val="accent1">
              <a:lumMod val="95000"/>
            </a:schemeClr>
          </a:solidFill>
          <a:ln>
            <a:solidFill>
              <a:schemeClr val="tx2"/>
            </a:solidFill>
          </a:ln>
          <a:scene3d>
            <a:camera prst="orthographicFront"/>
            <a:lightRig rig="threePt" dir="t"/>
          </a:scene3d>
          <a:sp3d>
            <a:bevelT/>
          </a:sp3d>
        </p:spPr>
        <p:txBody>
          <a:bodyPr wrap="square" rtlCol="0">
            <a:spAutoFit/>
          </a:bodyPr>
          <a:lstStyle/>
          <a:p>
            <a:pPr algn="ctr"/>
            <a:r>
              <a:rPr lang="ja-JP" altLang="en-US" dirty="0" smtClean="0">
                <a:latin typeface="+mn-lt"/>
                <a:ea typeface="+mn-ea"/>
              </a:rPr>
              <a:t>人位置計測センサ</a:t>
            </a:r>
            <a:endParaRPr lang="ja-JP" altLang="en-US" dirty="0">
              <a:latin typeface="+mn-lt"/>
              <a:ea typeface="+mn-ea"/>
            </a:endParaRPr>
          </a:p>
        </p:txBody>
      </p:sp>
      <p:sp>
        <p:nvSpPr>
          <p:cNvPr id="23" name="右矢印 22"/>
          <p:cNvSpPr/>
          <p:nvPr/>
        </p:nvSpPr>
        <p:spPr>
          <a:xfrm>
            <a:off x="827584" y="2817698"/>
            <a:ext cx="2592288" cy="1008112"/>
          </a:xfrm>
          <a:prstGeom prst="rightArrow">
            <a:avLst>
              <a:gd name="adj1" fmla="val 72676"/>
              <a:gd name="adj2" fmla="val 285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周辺</a:t>
            </a:r>
            <a:r>
              <a:rPr lang="ja-JP" altLang="en-US" dirty="0" smtClean="0"/>
              <a:t>環境の形状</a:t>
            </a:r>
            <a:endParaRPr kumimoji="1" lang="ja-JP" altLang="en-US" dirty="0"/>
          </a:p>
        </p:txBody>
      </p:sp>
      <p:sp>
        <p:nvSpPr>
          <p:cNvPr id="24" name="フッター プレースホルダー 4"/>
          <p:cNvSpPr>
            <a:spLocks noGrp="1"/>
          </p:cNvSpPr>
          <p:nvPr>
            <p:ph type="ftr" sz="quarter" idx="11"/>
          </p:nvPr>
        </p:nvSpPr>
        <p:spPr>
          <a:xfrm>
            <a:off x="2731976" y="6525344"/>
            <a:ext cx="3680048" cy="288032"/>
          </a:xfrm>
        </p:spPr>
        <p:txBody>
          <a:bodyPr anchor="ctr"/>
          <a:lstStyle/>
          <a:p>
            <a:pPr algn="ctr"/>
            <a:r>
              <a:rPr lang="ja-JP" altLang="en-US" dirty="0" smtClean="0"/>
              <a:t>芝浦工業大学　知能機械システム研究室</a:t>
            </a:r>
            <a:endParaRPr lang="ja-JP" altLang="en-US" dirty="0"/>
          </a:p>
        </p:txBody>
      </p:sp>
    </p:spTree>
    <p:custDataLst>
      <p:tags r:id="rId2"/>
    </p:custDataLst>
    <p:extLst>
      <p:ext uri="{BB962C8B-B14F-4D97-AF65-F5344CB8AC3E}">
        <p14:creationId xmlns:p14="http://schemas.microsoft.com/office/powerpoint/2010/main" val="3180515070"/>
      </p:ext>
    </p:extLst>
  </p:cSld>
  <p:clrMapOvr>
    <a:masterClrMapping/>
  </p:clrMapOvr>
  <mc:AlternateContent xmlns:mc="http://schemas.openxmlformats.org/markup-compatibility/2006" xmlns:p14="http://schemas.microsoft.com/office/powerpoint/2010/main">
    <mc:Choice Requires="p14">
      <p:transition spd="slow" p14:dur="2000" advTm="31270"/>
    </mc:Choice>
    <mc:Fallback xmlns="">
      <p:transition spd="slow" advTm="31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bg/>
                                          </p:spTgt>
                                        </p:tgtEl>
                                        <p:attrNameLst>
                                          <p:attrName>style.visibility</p:attrName>
                                        </p:attrNameLst>
                                      </p:cBhvr>
                                      <p:to>
                                        <p:strVal val="visible"/>
                                      </p:to>
                                    </p:set>
                                    <p:animEffect transition="in" filter="fade">
                                      <p:cBhvr>
                                        <p:cTn id="10" dur="500"/>
                                        <p:tgtEl>
                                          <p:spTgt spid="42">
                                            <p:bg/>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2">
                                            <p:txEl>
                                              <p:pRg st="0" end="0"/>
                                            </p:txEl>
                                          </p:spTgt>
                                        </p:tgtEl>
                                        <p:attrNameLst>
                                          <p:attrName>style.visibility</p:attrName>
                                        </p:attrNameLst>
                                      </p:cBhvr>
                                      <p:to>
                                        <p:strVal val="visible"/>
                                      </p:to>
                                    </p:set>
                                    <p:animEffect transition="in" filter="fade">
                                      <p:cBhvr>
                                        <p:cTn id="13" dur="500"/>
                                        <p:tgtEl>
                                          <p:spTgt spid="4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6161"/>
                                        </p:tgtEl>
                                        <p:attrNameLst>
                                          <p:attrName>style.visibility</p:attrName>
                                        </p:attrNameLst>
                                      </p:cBhvr>
                                      <p:to>
                                        <p:strVal val="visible"/>
                                      </p:to>
                                    </p:set>
                                    <p:animEffect transition="in" filter="fade">
                                      <p:cBhvr>
                                        <p:cTn id="33" dur="500"/>
                                        <p:tgtEl>
                                          <p:spTgt spid="616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6155"/>
                                        </p:tgtEl>
                                        <p:attrNameLst>
                                          <p:attrName>style.visibility</p:attrName>
                                        </p:attrNameLst>
                                      </p:cBhvr>
                                      <p:to>
                                        <p:strVal val="visible"/>
                                      </p:to>
                                    </p:set>
                                    <p:animEffect transition="in" filter="fade">
                                      <p:cBhvr>
                                        <p:cTn id="40" dur="500"/>
                                        <p:tgtEl>
                                          <p:spTgt spid="615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ipe(left)">
                                      <p:cBhvr>
                                        <p:cTn id="48" dur="500"/>
                                        <p:tgtEl>
                                          <p:spTgt spid="10"/>
                                        </p:tgtEl>
                                      </p:cBhvr>
                                    </p:animEffect>
                                  </p:childTnLst>
                                </p:cTn>
                              </p:par>
                            </p:childTnLst>
                          </p:cTn>
                        </p:par>
                        <p:par>
                          <p:cTn id="49" fill="hold">
                            <p:stCondLst>
                              <p:cond delay="500"/>
                            </p:stCondLst>
                            <p:childTnLst>
                              <p:par>
                                <p:cTn id="50" presetID="53" presetClass="entr" presetSubtype="16" fill="hold" nodeType="afterEffect">
                                  <p:stCondLst>
                                    <p:cond delay="0"/>
                                  </p:stCondLst>
                                  <p:childTnLst>
                                    <p:set>
                                      <p:cBhvr>
                                        <p:cTn id="51" dur="1" fill="hold">
                                          <p:stCondLst>
                                            <p:cond delay="0"/>
                                          </p:stCondLst>
                                        </p:cTn>
                                        <p:tgtEl>
                                          <p:spTgt spid="6163"/>
                                        </p:tgtEl>
                                        <p:attrNameLst>
                                          <p:attrName>style.visibility</p:attrName>
                                        </p:attrNameLst>
                                      </p:cBhvr>
                                      <p:to>
                                        <p:strVal val="visible"/>
                                      </p:to>
                                    </p:set>
                                    <p:anim calcmode="lin" valueType="num">
                                      <p:cBhvr>
                                        <p:cTn id="52" dur="500" fill="hold"/>
                                        <p:tgtEl>
                                          <p:spTgt spid="6163"/>
                                        </p:tgtEl>
                                        <p:attrNameLst>
                                          <p:attrName>ppt_w</p:attrName>
                                        </p:attrNameLst>
                                      </p:cBhvr>
                                      <p:tavLst>
                                        <p:tav tm="0">
                                          <p:val>
                                            <p:fltVal val="0"/>
                                          </p:val>
                                        </p:tav>
                                        <p:tav tm="100000">
                                          <p:val>
                                            <p:strVal val="#ppt_w"/>
                                          </p:val>
                                        </p:tav>
                                      </p:tavLst>
                                    </p:anim>
                                    <p:anim calcmode="lin" valueType="num">
                                      <p:cBhvr>
                                        <p:cTn id="53" dur="500" fill="hold"/>
                                        <p:tgtEl>
                                          <p:spTgt spid="6163"/>
                                        </p:tgtEl>
                                        <p:attrNameLst>
                                          <p:attrName>ppt_h</p:attrName>
                                        </p:attrNameLst>
                                      </p:cBhvr>
                                      <p:tavLst>
                                        <p:tav tm="0">
                                          <p:val>
                                            <p:fltVal val="0"/>
                                          </p:val>
                                        </p:tav>
                                        <p:tav tm="100000">
                                          <p:val>
                                            <p:strVal val="#ppt_h"/>
                                          </p:val>
                                        </p:tav>
                                      </p:tavLst>
                                    </p:anim>
                                    <p:animEffect transition="in" filter="fade">
                                      <p:cBhvr>
                                        <p:cTn id="54" dur="500"/>
                                        <p:tgtEl>
                                          <p:spTgt spid="6163"/>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anim calcmode="lin" valueType="num">
                                      <p:cBhvr>
                                        <p:cTn id="57" dur="500" fill="hold"/>
                                        <p:tgtEl>
                                          <p:spTgt spid="36"/>
                                        </p:tgtEl>
                                        <p:attrNameLst>
                                          <p:attrName>ppt_w</p:attrName>
                                        </p:attrNameLst>
                                      </p:cBhvr>
                                      <p:tavLst>
                                        <p:tav tm="0">
                                          <p:val>
                                            <p:fltVal val="0"/>
                                          </p:val>
                                        </p:tav>
                                        <p:tav tm="100000">
                                          <p:val>
                                            <p:strVal val="#ppt_w"/>
                                          </p:val>
                                        </p:tav>
                                      </p:tavLst>
                                    </p:anim>
                                    <p:anim calcmode="lin" valueType="num">
                                      <p:cBhvr>
                                        <p:cTn id="58" dur="500" fill="hold"/>
                                        <p:tgtEl>
                                          <p:spTgt spid="36"/>
                                        </p:tgtEl>
                                        <p:attrNameLst>
                                          <p:attrName>ppt_h</p:attrName>
                                        </p:attrNameLst>
                                      </p:cBhvr>
                                      <p:tavLst>
                                        <p:tav tm="0">
                                          <p:val>
                                            <p:fltVal val="0"/>
                                          </p:val>
                                        </p:tav>
                                        <p:tav tm="100000">
                                          <p:val>
                                            <p:strVal val="#ppt_h"/>
                                          </p:val>
                                        </p:tav>
                                      </p:tavLst>
                                    </p:anim>
                                    <p:animEffect transition="in" filter="fade">
                                      <p:cBhvr>
                                        <p:cTn id="5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2" grpId="0" build="p" animBg="1"/>
      <p:bldP spid="8" grpId="0"/>
      <p:bldP spid="25" grpId="0"/>
      <p:bldP spid="10" grpId="0" animBg="1"/>
      <p:bldP spid="14" grpId="0" animBg="1"/>
      <p:bldP spid="28" grpId="0" animBg="1"/>
      <p:bldP spid="29" grpId="0" animBg="1"/>
      <p:bldP spid="36" grpId="0" animBg="1"/>
      <p:bldP spid="2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1|4|8.2|1.6|3|3"/>
</p:tagLst>
</file>

<file path=ppt/tags/tag10.xml><?xml version="1.0" encoding="utf-8"?>
<p:tagLst xmlns:a="http://schemas.openxmlformats.org/drawingml/2006/main" xmlns:r="http://schemas.openxmlformats.org/officeDocument/2006/relationships" xmlns:p="http://schemas.openxmlformats.org/presentationml/2006/main">
  <p:tag name="TIMING" val="|3.1|4|8.2|1.6|3|3"/>
</p:tagLst>
</file>

<file path=ppt/tags/tag11.xml><?xml version="1.0" encoding="utf-8"?>
<p:tagLst xmlns:a="http://schemas.openxmlformats.org/drawingml/2006/main" xmlns:r="http://schemas.openxmlformats.org/officeDocument/2006/relationships" xmlns:p="http://schemas.openxmlformats.org/presentationml/2006/main">
  <p:tag name="TIMING" val="|3.1|4|8.2|1.6|3|3"/>
</p:tagLst>
</file>

<file path=ppt/tags/tag2.xml><?xml version="1.0" encoding="utf-8"?>
<p:tagLst xmlns:a="http://schemas.openxmlformats.org/drawingml/2006/main" xmlns:r="http://schemas.openxmlformats.org/officeDocument/2006/relationships" xmlns:p="http://schemas.openxmlformats.org/presentationml/2006/main">
  <p:tag name="TIMING" val="|3.1|4|8.2|1.6|3|3"/>
</p:tagLst>
</file>

<file path=ppt/tags/tag3.xml><?xml version="1.0" encoding="utf-8"?>
<p:tagLst xmlns:a="http://schemas.openxmlformats.org/drawingml/2006/main" xmlns:r="http://schemas.openxmlformats.org/officeDocument/2006/relationships" xmlns:p="http://schemas.openxmlformats.org/presentationml/2006/main">
  <p:tag name="TIMING" val="|3.1|4|8.2|1.6|3|3"/>
</p:tagLst>
</file>

<file path=ppt/tags/tag4.xml><?xml version="1.0" encoding="utf-8"?>
<p:tagLst xmlns:a="http://schemas.openxmlformats.org/drawingml/2006/main" xmlns:r="http://schemas.openxmlformats.org/officeDocument/2006/relationships" xmlns:p="http://schemas.openxmlformats.org/presentationml/2006/main">
  <p:tag name="TIMING" val="|3.1|4|8.2|1.6|3|3"/>
</p:tagLst>
</file>

<file path=ppt/tags/tag5.xml><?xml version="1.0" encoding="utf-8"?>
<p:tagLst xmlns:a="http://schemas.openxmlformats.org/drawingml/2006/main" xmlns:r="http://schemas.openxmlformats.org/officeDocument/2006/relationships" xmlns:p="http://schemas.openxmlformats.org/presentationml/2006/main">
  <p:tag name="TIMING" val="|3.1|4|8.2|1.6|3|3"/>
</p:tagLst>
</file>

<file path=ppt/tags/tag6.xml><?xml version="1.0" encoding="utf-8"?>
<p:tagLst xmlns:a="http://schemas.openxmlformats.org/drawingml/2006/main" xmlns:r="http://schemas.openxmlformats.org/officeDocument/2006/relationships" xmlns:p="http://schemas.openxmlformats.org/presentationml/2006/main">
  <p:tag name="TIMING" val="|3.1|4|8.2|1.6|3|3"/>
</p:tagLst>
</file>

<file path=ppt/tags/tag7.xml><?xml version="1.0" encoding="utf-8"?>
<p:tagLst xmlns:a="http://schemas.openxmlformats.org/drawingml/2006/main" xmlns:r="http://schemas.openxmlformats.org/officeDocument/2006/relationships" xmlns:p="http://schemas.openxmlformats.org/presentationml/2006/main">
  <p:tag name="TIMING" val="|3.1|4|8.2|1.6|3|3"/>
</p:tagLst>
</file>

<file path=ppt/tags/tag8.xml><?xml version="1.0" encoding="utf-8"?>
<p:tagLst xmlns:a="http://schemas.openxmlformats.org/drawingml/2006/main" xmlns:r="http://schemas.openxmlformats.org/officeDocument/2006/relationships" xmlns:p="http://schemas.openxmlformats.org/presentationml/2006/main">
  <p:tag name="TIMING" val="|3.1|4|8.2|1.6|3|3"/>
</p:tagLst>
</file>

<file path=ppt/tags/tag9.xml><?xml version="1.0" encoding="utf-8"?>
<p:tagLst xmlns:a="http://schemas.openxmlformats.org/drawingml/2006/main" xmlns:r="http://schemas.openxmlformats.org/officeDocument/2006/relationships" xmlns:p="http://schemas.openxmlformats.org/presentationml/2006/main">
  <p:tag name="TIMING" val="|3.1|4|8.2|1.6|3|3"/>
</p:tagLst>
</file>

<file path=ppt/theme/theme1.xml><?xml version="1.0" encoding="utf-8"?>
<a:theme xmlns:a="http://schemas.openxmlformats.org/drawingml/2006/main" name="中間発表">
  <a:themeElements>
    <a:clrScheme name="ユーザー定義 20">
      <a:dk1>
        <a:srgbClr val="000000"/>
      </a:dk1>
      <a:lt1>
        <a:srgbClr val="000000"/>
      </a:lt1>
      <a:dk2>
        <a:srgbClr val="000000"/>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中間発表</Template>
  <TotalTime>13624</TotalTime>
  <Words>2177</Words>
  <Application>Microsoft Office PowerPoint</Application>
  <PresentationFormat>画面に合わせる (4:3)</PresentationFormat>
  <Paragraphs>251</Paragraphs>
  <Slides>15</Slides>
  <Notes>13</Notes>
  <HiddenSlides>0</HiddenSlides>
  <MMClips>2</MMClips>
  <ScaleCrop>false</ScaleCrop>
  <HeadingPairs>
    <vt:vector size="6" baseType="variant">
      <vt:variant>
        <vt:lpstr>テーマ</vt:lpstr>
      </vt:variant>
      <vt:variant>
        <vt:i4>2</vt:i4>
      </vt:variant>
      <vt:variant>
        <vt:lpstr>埋め込まれた OLE サーバー</vt:lpstr>
      </vt:variant>
      <vt:variant>
        <vt:i4>1</vt:i4>
      </vt:variant>
      <vt:variant>
        <vt:lpstr>スライド タイトル</vt:lpstr>
      </vt:variant>
      <vt:variant>
        <vt:i4>15</vt:i4>
      </vt:variant>
    </vt:vector>
  </HeadingPairs>
  <TitlesOfParts>
    <vt:vector size="18" baseType="lpstr">
      <vt:lpstr>中間発表</vt:lpstr>
      <vt:lpstr>デザインの設定</vt:lpstr>
      <vt:lpstr>ビットマップ イメージ</vt:lpstr>
      <vt:lpstr>RTMで動作する 人追尾可能なカメラモジュールの開発</vt:lpstr>
      <vt:lpstr>発表の流れ</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Toshiba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ARToolkitとＬＲＦを併用した 屋内移動ロボットの 自律移動に関する研究</dc:title>
  <dc:creator>b09074</dc:creator>
  <cp:lastModifiedBy>b09074</cp:lastModifiedBy>
  <cp:revision>443</cp:revision>
  <cp:lastPrinted>2012-11-29T08:44:28Z</cp:lastPrinted>
  <dcterms:created xsi:type="dcterms:W3CDTF">2012-06-12T09:55:11Z</dcterms:created>
  <dcterms:modified xsi:type="dcterms:W3CDTF">2012-12-20T09:12:32Z</dcterms:modified>
</cp:coreProperties>
</file>